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9" r:id="rId4"/>
    <p:sldId id="258" r:id="rId5"/>
    <p:sldId id="263" r:id="rId6"/>
    <p:sldId id="264" r:id="rId7"/>
    <p:sldId id="265" r:id="rId8"/>
    <p:sldId id="266" r:id="rId9"/>
    <p:sldId id="260" r:id="rId10"/>
    <p:sldId id="277" r:id="rId11"/>
    <p:sldId id="278" r:id="rId12"/>
    <p:sldId id="279" r:id="rId13"/>
    <p:sldId id="283" r:id="rId14"/>
    <p:sldId id="280" r:id="rId15"/>
    <p:sldId id="281" r:id="rId16"/>
    <p:sldId id="282" r:id="rId17"/>
    <p:sldId id="286" r:id="rId18"/>
    <p:sldId id="284" r:id="rId19"/>
    <p:sldId id="287" r:id="rId20"/>
    <p:sldId id="261" r:id="rId21"/>
    <p:sldId id="267" r:id="rId22"/>
    <p:sldId id="268" r:id="rId23"/>
    <p:sldId id="269" r:id="rId24"/>
    <p:sldId id="273" r:id="rId25"/>
    <p:sldId id="274" r:id="rId26"/>
    <p:sldId id="270" r:id="rId27"/>
    <p:sldId id="271" r:id="rId28"/>
    <p:sldId id="272" r:id="rId29"/>
    <p:sldId id="275" r:id="rId30"/>
    <p:sldId id="262" r:id="rId31"/>
    <p:sldId id="276" r:id="rId32"/>
    <p:sldId id="288" r:id="rId33"/>
    <p:sldId id="290" r:id="rId34"/>
    <p:sldId id="291" r:id="rId35"/>
    <p:sldId id="292" r:id="rId36"/>
    <p:sldId id="294" r:id="rId37"/>
    <p:sldId id="289" r:id="rId38"/>
    <p:sldId id="293" r:id="rId3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AverMedia\20211111\alpha_confidence.csv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AverMedia\20211111\alpha_confidence.csv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val>
            <c:numRef>
              <c:f>alpha_confidence!$C$1:$C$100</c:f>
              <c:numCache>
                <c:formatCode>General</c:formatCode>
                <c:ptCount val="100"/>
                <c:pt idx="0">
                  <c:v>0.26012086363987602</c:v>
                </c:pt>
                <c:pt idx="1">
                  <c:v>6.6978669728219309E-3</c:v>
                </c:pt>
                <c:pt idx="2">
                  <c:v>0.33689768286836203</c:v>
                </c:pt>
                <c:pt idx="3">
                  <c:v>-0.30728600361427399</c:v>
                </c:pt>
                <c:pt idx="4">
                  <c:v>5.9384234461222096E-2</c:v>
                </c:pt>
                <c:pt idx="5">
                  <c:v>0.22852822152458596</c:v>
                </c:pt>
                <c:pt idx="6">
                  <c:v>-0.28651783771772799</c:v>
                </c:pt>
                <c:pt idx="7">
                  <c:v>1.140944234403507E-2</c:v>
                </c:pt>
                <c:pt idx="8">
                  <c:v>5.5147063879820046E-2</c:v>
                </c:pt>
                <c:pt idx="9">
                  <c:v>-5.2292969026366931E-2</c:v>
                </c:pt>
                <c:pt idx="10">
                  <c:v>0.18026376703322911</c:v>
                </c:pt>
                <c:pt idx="11">
                  <c:v>0.206325389321737</c:v>
                </c:pt>
                <c:pt idx="12">
                  <c:v>0.19093746629605901</c:v>
                </c:pt>
                <c:pt idx="13">
                  <c:v>0.22103522212589399</c:v>
                </c:pt>
                <c:pt idx="14">
                  <c:v>0.22030000761645996</c:v>
                </c:pt>
                <c:pt idx="15">
                  <c:v>0.28436148620451507</c:v>
                </c:pt>
                <c:pt idx="16">
                  <c:v>2.307813001933301E-2</c:v>
                </c:pt>
                <c:pt idx="17">
                  <c:v>-0.32739448828145806</c:v>
                </c:pt>
                <c:pt idx="18">
                  <c:v>-0.22888598446536496</c:v>
                </c:pt>
                <c:pt idx="19">
                  <c:v>0.28040593390013696</c:v>
                </c:pt>
                <c:pt idx="20">
                  <c:v>-0.30035282475848202</c:v>
                </c:pt>
                <c:pt idx="21">
                  <c:v>0.10994208593050003</c:v>
                </c:pt>
                <c:pt idx="22">
                  <c:v>0.34433352236322701</c:v>
                </c:pt>
                <c:pt idx="23">
                  <c:v>0.225794481409897</c:v>
                </c:pt>
                <c:pt idx="24">
                  <c:v>-0.25474605204912798</c:v>
                </c:pt>
                <c:pt idx="25">
                  <c:v>-0.14911227043487901</c:v>
                </c:pt>
                <c:pt idx="26">
                  <c:v>0.40049441200162095</c:v>
                </c:pt>
                <c:pt idx="27">
                  <c:v>0.237452893229815</c:v>
                </c:pt>
                <c:pt idx="28">
                  <c:v>-7.4297978795089037E-2</c:v>
                </c:pt>
                <c:pt idx="29">
                  <c:v>9.0964291938021025E-2</c:v>
                </c:pt>
                <c:pt idx="30">
                  <c:v>0.18785407828378897</c:v>
                </c:pt>
                <c:pt idx="31">
                  <c:v>0.31816989014556796</c:v>
                </c:pt>
                <c:pt idx="32">
                  <c:v>9.9792221498627987E-2</c:v>
                </c:pt>
                <c:pt idx="33">
                  <c:v>0.41620013849576104</c:v>
                </c:pt>
                <c:pt idx="34">
                  <c:v>1.3934214534131018E-2</c:v>
                </c:pt>
                <c:pt idx="35">
                  <c:v>0.29974877357316798</c:v>
                </c:pt>
                <c:pt idx="36">
                  <c:v>0.40399298217482604</c:v>
                </c:pt>
                <c:pt idx="37">
                  <c:v>0.19719199626025907</c:v>
                </c:pt>
                <c:pt idx="38">
                  <c:v>8.9151230004160253E-3</c:v>
                </c:pt>
                <c:pt idx="39">
                  <c:v>-0.21037293011851099</c:v>
                </c:pt>
                <c:pt idx="40">
                  <c:v>-5.9527497855871025E-2</c:v>
                </c:pt>
                <c:pt idx="41">
                  <c:v>-0.13610610972687998</c:v>
                </c:pt>
                <c:pt idx="42">
                  <c:v>1.4936274609676947E-2</c:v>
                </c:pt>
                <c:pt idx="43">
                  <c:v>0.11555218912512799</c:v>
                </c:pt>
                <c:pt idx="44">
                  <c:v>-0.11016973286090997</c:v>
                </c:pt>
                <c:pt idx="45">
                  <c:v>0.24682363376070104</c:v>
                </c:pt>
                <c:pt idx="46">
                  <c:v>0.347618668327484</c:v>
                </c:pt>
                <c:pt idx="47">
                  <c:v>0.20718108312365702</c:v>
                </c:pt>
                <c:pt idx="48">
                  <c:v>-0.14031357144728296</c:v>
                </c:pt>
                <c:pt idx="49">
                  <c:v>-0.20863020601952303</c:v>
                </c:pt>
                <c:pt idx="50">
                  <c:v>0.11455483544005496</c:v>
                </c:pt>
                <c:pt idx="51">
                  <c:v>0.41678584744344299</c:v>
                </c:pt>
                <c:pt idx="52">
                  <c:v>4.6053917964799018E-2</c:v>
                </c:pt>
                <c:pt idx="53">
                  <c:v>0.12101323300426703</c:v>
                </c:pt>
                <c:pt idx="54">
                  <c:v>0.10871710504405296</c:v>
                </c:pt>
                <c:pt idx="55">
                  <c:v>-0.13358128393463004</c:v>
                </c:pt>
                <c:pt idx="56">
                  <c:v>0.295583058268161</c:v>
                </c:pt>
                <c:pt idx="57">
                  <c:v>0.38109678687667803</c:v>
                </c:pt>
                <c:pt idx="58">
                  <c:v>0.13332372635297696</c:v>
                </c:pt>
                <c:pt idx="59">
                  <c:v>-8.3389648840629937E-2</c:v>
                </c:pt>
                <c:pt idx="60">
                  <c:v>0.22235385961478693</c:v>
                </c:pt>
                <c:pt idx="61">
                  <c:v>0.23668297862174492</c:v>
                </c:pt>
                <c:pt idx="62">
                  <c:v>0.14481554778538397</c:v>
                </c:pt>
                <c:pt idx="63">
                  <c:v>0.34560175077838601</c:v>
                </c:pt>
                <c:pt idx="64">
                  <c:v>-0.21967604406306696</c:v>
                </c:pt>
                <c:pt idx="65">
                  <c:v>-0.35161635790984502</c:v>
                </c:pt>
                <c:pt idx="66">
                  <c:v>0.40873264272363996</c:v>
                </c:pt>
                <c:pt idx="67">
                  <c:v>0.310934878482796</c:v>
                </c:pt>
                <c:pt idx="68">
                  <c:v>-0.17337986754566997</c:v>
                </c:pt>
                <c:pt idx="69">
                  <c:v>-5.1673097924195999E-2</c:v>
                </c:pt>
                <c:pt idx="70">
                  <c:v>0.36921381508050299</c:v>
                </c:pt>
                <c:pt idx="71">
                  <c:v>0.21468451564795499</c:v>
                </c:pt>
                <c:pt idx="72">
                  <c:v>0.35765200563156097</c:v>
                </c:pt>
                <c:pt idx="73">
                  <c:v>0.10716597259128802</c:v>
                </c:pt>
                <c:pt idx="74">
                  <c:v>-2.986426949362303E-2</c:v>
                </c:pt>
                <c:pt idx="75">
                  <c:v>-9.5977226613361999E-2</c:v>
                </c:pt>
                <c:pt idx="76">
                  <c:v>9.3843671203097001E-2</c:v>
                </c:pt>
                <c:pt idx="77">
                  <c:v>0.32616265703782393</c:v>
                </c:pt>
                <c:pt idx="78">
                  <c:v>0.24837088481723502</c:v>
                </c:pt>
                <c:pt idx="79">
                  <c:v>0.29311301140073803</c:v>
                </c:pt>
                <c:pt idx="80">
                  <c:v>0.26476420911104898</c:v>
                </c:pt>
                <c:pt idx="81">
                  <c:v>-0.14570114581628202</c:v>
                </c:pt>
                <c:pt idx="82">
                  <c:v>1.2682583680084014E-2</c:v>
                </c:pt>
                <c:pt idx="83">
                  <c:v>-4.2588504657521009E-2</c:v>
                </c:pt>
                <c:pt idx="84">
                  <c:v>0.25456344962813404</c:v>
                </c:pt>
                <c:pt idx="85">
                  <c:v>-7.5498594437952926E-2</c:v>
                </c:pt>
                <c:pt idx="86">
                  <c:v>0.23686252328017599</c:v>
                </c:pt>
                <c:pt idx="87">
                  <c:v>-0.45527253535706402</c:v>
                </c:pt>
                <c:pt idx="88">
                  <c:v>0.16683809201880606</c:v>
                </c:pt>
                <c:pt idx="89">
                  <c:v>0.11317368030072894</c:v>
                </c:pt>
                <c:pt idx="90">
                  <c:v>-1.5411618218194978E-2</c:v>
                </c:pt>
                <c:pt idx="91">
                  <c:v>0.21287769203715601</c:v>
                </c:pt>
                <c:pt idx="92">
                  <c:v>0.11387805966029396</c:v>
                </c:pt>
                <c:pt idx="93">
                  <c:v>0.33217322574278796</c:v>
                </c:pt>
                <c:pt idx="94">
                  <c:v>-8.3506297240958038E-2</c:v>
                </c:pt>
                <c:pt idx="95">
                  <c:v>-8.8113073304773026E-2</c:v>
                </c:pt>
                <c:pt idx="96">
                  <c:v>6.6204569953235981E-2</c:v>
                </c:pt>
                <c:pt idx="97">
                  <c:v>0.10502113402146407</c:v>
                </c:pt>
                <c:pt idx="98">
                  <c:v>0.13236056350108205</c:v>
                </c:pt>
                <c:pt idx="99">
                  <c:v>0.12956751928478405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60A-4C03-9360-E776F9B239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20819471"/>
        <c:axId val="320819887"/>
      </c:lineChart>
      <c:catAx>
        <c:axId val="32081947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320819887"/>
        <c:crosses val="autoZero"/>
        <c:auto val="1"/>
        <c:lblAlgn val="ctr"/>
        <c:lblOffset val="100"/>
        <c:noMultiLvlLbl val="0"/>
      </c:catAx>
      <c:valAx>
        <c:axId val="3208198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3208194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val>
            <c:numRef>
              <c:f>alpha_confidence!$G$1:$G$100</c:f>
              <c:numCache>
                <c:formatCode>General</c:formatCode>
                <c:ptCount val="100"/>
                <c:pt idx="0">
                  <c:v>0.70869396363987602</c:v>
                </c:pt>
                <c:pt idx="1">
                  <c:v>0.59505676697282195</c:v>
                </c:pt>
                <c:pt idx="2">
                  <c:v>0.76677998286836202</c:v>
                </c:pt>
                <c:pt idx="3">
                  <c:v>0.19389875638572601</c:v>
                </c:pt>
                <c:pt idx="4">
                  <c:v>0.60379929446122205</c:v>
                </c:pt>
                <c:pt idx="5">
                  <c:v>0.75793412152458595</c:v>
                </c:pt>
                <c:pt idx="6">
                  <c:v>0.30047132228227202</c:v>
                </c:pt>
                <c:pt idx="7">
                  <c:v>0.52546774234403504</c:v>
                </c:pt>
                <c:pt idx="8">
                  <c:v>0.60825611387982004</c:v>
                </c:pt>
                <c:pt idx="9">
                  <c:v>0.50274888097363302</c:v>
                </c:pt>
                <c:pt idx="10">
                  <c:v>0.68683886703322905</c:v>
                </c:pt>
                <c:pt idx="11">
                  <c:v>0.65037542932173698</c:v>
                </c:pt>
                <c:pt idx="12">
                  <c:v>0.64001328629605903</c:v>
                </c:pt>
                <c:pt idx="13">
                  <c:v>0.74894647212589405</c:v>
                </c:pt>
                <c:pt idx="14">
                  <c:v>0.74835793761645997</c:v>
                </c:pt>
                <c:pt idx="15">
                  <c:v>0.81214255620451503</c:v>
                </c:pt>
                <c:pt idx="16">
                  <c:v>0.60199483001933296</c:v>
                </c:pt>
                <c:pt idx="17">
                  <c:v>0.24908561171854199</c:v>
                </c:pt>
                <c:pt idx="18">
                  <c:v>0.376151615534635</c:v>
                </c:pt>
                <c:pt idx="19">
                  <c:v>0.66993463390013697</c:v>
                </c:pt>
                <c:pt idx="20">
                  <c:v>0.25456862524151802</c:v>
                </c:pt>
                <c:pt idx="21">
                  <c:v>0.64916742593050003</c:v>
                </c:pt>
                <c:pt idx="22">
                  <c:v>0.76453330236322703</c:v>
                </c:pt>
                <c:pt idx="23">
                  <c:v>0.73798113140989696</c:v>
                </c:pt>
                <c:pt idx="24">
                  <c:v>0.318199487950872</c:v>
                </c:pt>
                <c:pt idx="25">
                  <c:v>0.34135992956512101</c:v>
                </c:pt>
                <c:pt idx="26">
                  <c:v>0.88850356200162095</c:v>
                </c:pt>
                <c:pt idx="27">
                  <c:v>0.75676419322981503</c:v>
                </c:pt>
                <c:pt idx="28">
                  <c:v>0.49253325120491098</c:v>
                </c:pt>
                <c:pt idx="29">
                  <c:v>0.601220941938021</c:v>
                </c:pt>
                <c:pt idx="30">
                  <c:v>0.69844467828378898</c:v>
                </c:pt>
                <c:pt idx="31">
                  <c:v>0.74082911014556796</c:v>
                </c:pt>
                <c:pt idx="32">
                  <c:v>0.63318792149862801</c:v>
                </c:pt>
                <c:pt idx="33">
                  <c:v>0.88823271849576102</c:v>
                </c:pt>
                <c:pt idx="34">
                  <c:v>0.58454031453413102</c:v>
                </c:pt>
                <c:pt idx="35">
                  <c:v>0.81940632357316801</c:v>
                </c:pt>
                <c:pt idx="36">
                  <c:v>0.88069600217482602</c:v>
                </c:pt>
                <c:pt idx="37">
                  <c:v>0.71110026626025902</c:v>
                </c:pt>
                <c:pt idx="38">
                  <c:v>0.43687060300041602</c:v>
                </c:pt>
                <c:pt idx="39">
                  <c:v>0.39405261988148899</c:v>
                </c:pt>
                <c:pt idx="40">
                  <c:v>0.48054196214412898</c:v>
                </c:pt>
                <c:pt idx="41">
                  <c:v>0.42378112027311998</c:v>
                </c:pt>
                <c:pt idx="42">
                  <c:v>0.57334527460967699</c:v>
                </c:pt>
                <c:pt idx="43">
                  <c:v>0.62063458912512803</c:v>
                </c:pt>
                <c:pt idx="44">
                  <c:v>0.44755140713908997</c:v>
                </c:pt>
                <c:pt idx="45">
                  <c:v>0.74274506376070104</c:v>
                </c:pt>
                <c:pt idx="46">
                  <c:v>0.84004300832748402</c:v>
                </c:pt>
                <c:pt idx="47">
                  <c:v>0.718224383123657</c:v>
                </c:pt>
                <c:pt idx="48">
                  <c:v>0.33899437855271702</c:v>
                </c:pt>
                <c:pt idx="49">
                  <c:v>0.34762699398047697</c:v>
                </c:pt>
                <c:pt idx="50">
                  <c:v>0.66358388544005498</c:v>
                </c:pt>
                <c:pt idx="51">
                  <c:v>0.899814167443443</c:v>
                </c:pt>
                <c:pt idx="52">
                  <c:v>0.53540095796479903</c:v>
                </c:pt>
                <c:pt idx="53">
                  <c:v>0.64038093300426702</c:v>
                </c:pt>
                <c:pt idx="54">
                  <c:v>0.67012353504405298</c:v>
                </c:pt>
                <c:pt idx="55">
                  <c:v>0.45313491606536999</c:v>
                </c:pt>
                <c:pt idx="56">
                  <c:v>0.651389198268161</c:v>
                </c:pt>
                <c:pt idx="57">
                  <c:v>0.84490078687667802</c:v>
                </c:pt>
                <c:pt idx="58">
                  <c:v>0.69432442635297698</c:v>
                </c:pt>
                <c:pt idx="59">
                  <c:v>0.53808115115937005</c:v>
                </c:pt>
                <c:pt idx="60">
                  <c:v>0.76203265961478694</c:v>
                </c:pt>
                <c:pt idx="61">
                  <c:v>0.78866043862174495</c:v>
                </c:pt>
                <c:pt idx="62">
                  <c:v>0.68303058778538395</c:v>
                </c:pt>
                <c:pt idx="63">
                  <c:v>0.73143892077838601</c:v>
                </c:pt>
                <c:pt idx="64">
                  <c:v>0.351114605936933</c:v>
                </c:pt>
                <c:pt idx="65">
                  <c:v>0.243939602090155</c:v>
                </c:pt>
                <c:pt idx="66">
                  <c:v>0.87531938272363996</c:v>
                </c:pt>
                <c:pt idx="67">
                  <c:v>0.64760232848279597</c:v>
                </c:pt>
                <c:pt idx="68">
                  <c:v>0.39243383245433</c:v>
                </c:pt>
                <c:pt idx="69">
                  <c:v>0.39080642207580402</c:v>
                </c:pt>
                <c:pt idx="70">
                  <c:v>0.841339255080503</c:v>
                </c:pt>
                <c:pt idx="71">
                  <c:v>0.79370716564795496</c:v>
                </c:pt>
                <c:pt idx="72">
                  <c:v>0.82396763563156095</c:v>
                </c:pt>
                <c:pt idx="73">
                  <c:v>0.648683472591288</c:v>
                </c:pt>
                <c:pt idx="74">
                  <c:v>0.49880276050637701</c:v>
                </c:pt>
                <c:pt idx="75">
                  <c:v>0.43199397338663797</c:v>
                </c:pt>
                <c:pt idx="76">
                  <c:v>0.63677027120309704</c:v>
                </c:pt>
                <c:pt idx="77">
                  <c:v>0.72205435703782395</c:v>
                </c:pt>
                <c:pt idx="78">
                  <c:v>0.785546884817235</c:v>
                </c:pt>
                <c:pt idx="79">
                  <c:v>0.78630591140073802</c:v>
                </c:pt>
                <c:pt idx="80">
                  <c:v>0.69529746911104895</c:v>
                </c:pt>
                <c:pt idx="81">
                  <c:v>0.50100945418371801</c:v>
                </c:pt>
                <c:pt idx="82">
                  <c:v>0.38375374368008403</c:v>
                </c:pt>
                <c:pt idx="83">
                  <c:v>0.47572824534247898</c:v>
                </c:pt>
                <c:pt idx="84">
                  <c:v>0.80593639962813401</c:v>
                </c:pt>
                <c:pt idx="85">
                  <c:v>0.50915630556204705</c:v>
                </c:pt>
                <c:pt idx="86">
                  <c:v>0.74054478328017603</c:v>
                </c:pt>
                <c:pt idx="87">
                  <c:v>0.16775669464293599</c:v>
                </c:pt>
                <c:pt idx="88">
                  <c:v>0.68866329201880605</c:v>
                </c:pt>
                <c:pt idx="89">
                  <c:v>0.65981092030072896</c:v>
                </c:pt>
                <c:pt idx="90">
                  <c:v>0.48420745178180502</c:v>
                </c:pt>
                <c:pt idx="91">
                  <c:v>0.757644492037156</c:v>
                </c:pt>
                <c:pt idx="92">
                  <c:v>0.69627405966029399</c:v>
                </c:pt>
                <c:pt idx="93">
                  <c:v>0.847618225742788</c:v>
                </c:pt>
                <c:pt idx="94">
                  <c:v>0.43918364275904198</c:v>
                </c:pt>
                <c:pt idx="95">
                  <c:v>0.50491242669522696</c:v>
                </c:pt>
                <c:pt idx="96">
                  <c:v>0.60570326995323598</c:v>
                </c:pt>
                <c:pt idx="97">
                  <c:v>0.65509827402146403</c:v>
                </c:pt>
                <c:pt idx="98">
                  <c:v>0.68326132350108204</c:v>
                </c:pt>
                <c:pt idx="99">
                  <c:v>0.61953408928478404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AC3-48DE-9C70-7AD9A4FBAADD}"/>
            </c:ext>
          </c:extLst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alpha_confidence!$H$1:$H$100</c:f>
              <c:numCache>
                <c:formatCode>General</c:formatCode>
                <c:ptCount val="100"/>
                <c:pt idx="0">
                  <c:v>0.4485731</c:v>
                </c:pt>
                <c:pt idx="1">
                  <c:v>0.58835890000000002</c:v>
                </c:pt>
                <c:pt idx="2">
                  <c:v>0.42988229999999999</c:v>
                </c:pt>
                <c:pt idx="3">
                  <c:v>0.50118476000000001</c:v>
                </c:pt>
                <c:pt idx="4">
                  <c:v>0.54441505999999995</c:v>
                </c:pt>
                <c:pt idx="5">
                  <c:v>0.52940589999999998</c:v>
                </c:pt>
                <c:pt idx="6">
                  <c:v>0.58698916000000001</c:v>
                </c:pt>
                <c:pt idx="7">
                  <c:v>0.51405829999999997</c:v>
                </c:pt>
                <c:pt idx="8">
                  <c:v>0.55310904999999999</c:v>
                </c:pt>
                <c:pt idx="9">
                  <c:v>0.55504184999999995</c:v>
                </c:pt>
                <c:pt idx="10">
                  <c:v>0.50657509999999994</c:v>
                </c:pt>
                <c:pt idx="11">
                  <c:v>0.44405003999999998</c:v>
                </c:pt>
                <c:pt idx="12">
                  <c:v>0.44907582000000001</c:v>
                </c:pt>
                <c:pt idx="13">
                  <c:v>0.52791125000000005</c:v>
                </c:pt>
                <c:pt idx="14">
                  <c:v>0.52805793000000001</c:v>
                </c:pt>
                <c:pt idx="15">
                  <c:v>0.52778106999999996</c:v>
                </c:pt>
                <c:pt idx="16">
                  <c:v>0.57891669999999995</c:v>
                </c:pt>
                <c:pt idx="17">
                  <c:v>0.57648010000000005</c:v>
                </c:pt>
                <c:pt idx="18">
                  <c:v>0.60503759999999995</c:v>
                </c:pt>
                <c:pt idx="19">
                  <c:v>0.38952870000000001</c:v>
                </c:pt>
                <c:pt idx="20">
                  <c:v>0.55492145000000004</c:v>
                </c:pt>
                <c:pt idx="21">
                  <c:v>0.53922534</c:v>
                </c:pt>
                <c:pt idx="22">
                  <c:v>0.42019978000000002</c:v>
                </c:pt>
                <c:pt idx="23">
                  <c:v>0.51218664999999997</c:v>
                </c:pt>
                <c:pt idx="24">
                  <c:v>0.57294553999999998</c:v>
                </c:pt>
                <c:pt idx="25">
                  <c:v>0.49047220000000002</c:v>
                </c:pt>
                <c:pt idx="26">
                  <c:v>0.48800915</c:v>
                </c:pt>
                <c:pt idx="27">
                  <c:v>0.51931130000000003</c:v>
                </c:pt>
                <c:pt idx="28">
                  <c:v>0.56683123000000002</c:v>
                </c:pt>
                <c:pt idx="29">
                  <c:v>0.51025664999999998</c:v>
                </c:pt>
                <c:pt idx="30">
                  <c:v>0.51059060000000001</c:v>
                </c:pt>
                <c:pt idx="31">
                  <c:v>0.42265922</c:v>
                </c:pt>
                <c:pt idx="32">
                  <c:v>0.53339570000000003</c:v>
                </c:pt>
                <c:pt idx="33">
                  <c:v>0.47203257999999998</c:v>
                </c:pt>
                <c:pt idx="34">
                  <c:v>0.5706061</c:v>
                </c:pt>
                <c:pt idx="35">
                  <c:v>0.51965755000000002</c:v>
                </c:pt>
                <c:pt idx="36">
                  <c:v>0.47670301999999998</c:v>
                </c:pt>
                <c:pt idx="37">
                  <c:v>0.51390826999999994</c:v>
                </c:pt>
                <c:pt idx="38">
                  <c:v>0.42795548</c:v>
                </c:pt>
                <c:pt idx="39">
                  <c:v>0.60442554999999998</c:v>
                </c:pt>
                <c:pt idx="40">
                  <c:v>0.54006946</c:v>
                </c:pt>
                <c:pt idx="41">
                  <c:v>0.55988722999999996</c:v>
                </c:pt>
                <c:pt idx="42">
                  <c:v>0.55840900000000004</c:v>
                </c:pt>
                <c:pt idx="43">
                  <c:v>0.50508240000000004</c:v>
                </c:pt>
                <c:pt idx="44">
                  <c:v>0.55772113999999995</c:v>
                </c:pt>
                <c:pt idx="45">
                  <c:v>0.49592143</c:v>
                </c:pt>
                <c:pt idx="46">
                  <c:v>0.49242434000000002</c:v>
                </c:pt>
                <c:pt idx="47">
                  <c:v>0.51104329999999998</c:v>
                </c:pt>
                <c:pt idx="48">
                  <c:v>0.47930794999999998</c:v>
                </c:pt>
                <c:pt idx="49">
                  <c:v>0.55625720000000001</c:v>
                </c:pt>
                <c:pt idx="50">
                  <c:v>0.54902905000000002</c:v>
                </c:pt>
                <c:pt idx="51">
                  <c:v>0.48302832000000001</c:v>
                </c:pt>
                <c:pt idx="52">
                  <c:v>0.48934704000000001</c:v>
                </c:pt>
                <c:pt idx="53">
                  <c:v>0.51936769999999999</c:v>
                </c:pt>
                <c:pt idx="54">
                  <c:v>0.56140643000000001</c:v>
                </c:pt>
                <c:pt idx="55">
                  <c:v>0.58671620000000002</c:v>
                </c:pt>
                <c:pt idx="56">
                  <c:v>0.35580613999999999</c:v>
                </c:pt>
                <c:pt idx="57">
                  <c:v>0.46380399999999999</c:v>
                </c:pt>
                <c:pt idx="58">
                  <c:v>0.56100070000000002</c:v>
                </c:pt>
                <c:pt idx="59">
                  <c:v>0.62147079999999999</c:v>
                </c:pt>
                <c:pt idx="60">
                  <c:v>0.53967880000000001</c:v>
                </c:pt>
                <c:pt idx="61">
                  <c:v>0.55197746000000003</c:v>
                </c:pt>
                <c:pt idx="62">
                  <c:v>0.53821503999999998</c:v>
                </c:pt>
                <c:pt idx="63">
                  <c:v>0.38583717000000001</c:v>
                </c:pt>
                <c:pt idx="64">
                  <c:v>0.57079064999999995</c:v>
                </c:pt>
                <c:pt idx="65">
                  <c:v>0.59555596</c:v>
                </c:pt>
                <c:pt idx="66">
                  <c:v>0.46658674</c:v>
                </c:pt>
                <c:pt idx="67">
                  <c:v>0.33666744999999998</c:v>
                </c:pt>
                <c:pt idx="68">
                  <c:v>0.56581369999999997</c:v>
                </c:pt>
                <c:pt idx="69">
                  <c:v>0.44247952000000002</c:v>
                </c:pt>
                <c:pt idx="70">
                  <c:v>0.47212544000000001</c:v>
                </c:pt>
                <c:pt idx="71">
                  <c:v>0.57902264999999997</c:v>
                </c:pt>
                <c:pt idx="72">
                  <c:v>0.46631562999999998</c:v>
                </c:pt>
                <c:pt idx="73">
                  <c:v>0.54151749999999998</c:v>
                </c:pt>
                <c:pt idx="74">
                  <c:v>0.52866703000000004</c:v>
                </c:pt>
                <c:pt idx="75">
                  <c:v>0.52797119999999997</c:v>
                </c:pt>
                <c:pt idx="76">
                  <c:v>0.54292660000000004</c:v>
                </c:pt>
                <c:pt idx="77">
                  <c:v>0.39589170000000001</c:v>
                </c:pt>
                <c:pt idx="78">
                  <c:v>0.53717599999999999</c:v>
                </c:pt>
                <c:pt idx="79">
                  <c:v>0.49319289999999999</c:v>
                </c:pt>
                <c:pt idx="80">
                  <c:v>0.43053325999999997</c:v>
                </c:pt>
                <c:pt idx="81">
                  <c:v>0.64671060000000002</c:v>
                </c:pt>
                <c:pt idx="82">
                  <c:v>0.37107116000000001</c:v>
                </c:pt>
                <c:pt idx="83">
                  <c:v>0.51831674999999999</c:v>
                </c:pt>
                <c:pt idx="84">
                  <c:v>0.55137294999999997</c:v>
                </c:pt>
                <c:pt idx="85">
                  <c:v>0.58465489999999998</c:v>
                </c:pt>
                <c:pt idx="86">
                  <c:v>0.50368226000000005</c:v>
                </c:pt>
                <c:pt idx="87">
                  <c:v>0.62302922999999999</c:v>
                </c:pt>
                <c:pt idx="88">
                  <c:v>0.52182519999999999</c:v>
                </c:pt>
                <c:pt idx="89">
                  <c:v>0.54663724000000002</c:v>
                </c:pt>
                <c:pt idx="90">
                  <c:v>0.49961907</c:v>
                </c:pt>
                <c:pt idx="91">
                  <c:v>0.5447668</c:v>
                </c:pt>
                <c:pt idx="92">
                  <c:v>0.58239600000000002</c:v>
                </c:pt>
                <c:pt idx="93">
                  <c:v>0.51544500000000004</c:v>
                </c:pt>
                <c:pt idx="94">
                  <c:v>0.52268994000000002</c:v>
                </c:pt>
                <c:pt idx="95">
                  <c:v>0.59302549999999998</c:v>
                </c:pt>
                <c:pt idx="96">
                  <c:v>0.5394987</c:v>
                </c:pt>
                <c:pt idx="97">
                  <c:v>0.55007713999999996</c:v>
                </c:pt>
                <c:pt idx="98">
                  <c:v>0.55090075999999999</c:v>
                </c:pt>
                <c:pt idx="99">
                  <c:v>0.48996656999999999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AC3-48DE-9C70-7AD9A4FBAA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27471679"/>
        <c:axId val="327494143"/>
      </c:lineChart>
      <c:catAx>
        <c:axId val="327471679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327494143"/>
        <c:crosses val="autoZero"/>
        <c:auto val="1"/>
        <c:lblAlgn val="ctr"/>
        <c:lblOffset val="100"/>
        <c:noMultiLvlLbl val="0"/>
      </c:catAx>
      <c:valAx>
        <c:axId val="3274941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3274716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186BE2-7609-42DE-B483-60849FD8ABA0}" type="datetimeFigureOut">
              <a:rPr lang="zh-TW" altLang="en-US" smtClean="0"/>
              <a:t>2021/11/11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8A0E0E-B39A-454D-98FE-FE26202416C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7753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8A0E0E-B39A-454D-98FE-FE26202416C9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91696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7AF712-CC66-4F49-B2E9-411D965B71EE}" type="slidenum">
              <a:rPr lang="zh-TW" altLang="en-US" smtClean="0"/>
              <a:t>38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5125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8A0E0E-B39A-454D-98FE-FE26202416C9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568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8A0E0E-B39A-454D-98FE-FE26202416C9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6950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8A0E0E-B39A-454D-98FE-FE26202416C9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5808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8A0E0E-B39A-454D-98FE-FE26202416C9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3185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8A0E0E-B39A-454D-98FE-FE26202416C9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03867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8A0E0E-B39A-454D-98FE-FE26202416C9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50221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7AF712-CC66-4F49-B2E9-411D965B71EE}" type="slidenum">
              <a:rPr lang="zh-TW" altLang="en-US" smtClean="0"/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52712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7AF712-CC66-4F49-B2E9-411D965B71EE}" type="slidenum">
              <a:rPr lang="zh-TW" altLang="en-US" smtClean="0"/>
              <a:t>35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91845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0D29F29-4764-4854-8CF3-10C816F5E4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761221A-7C71-415C-B104-47F2BD758B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1FCF30C-8D51-4B16-821A-73065C8F0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AA3A2-47B6-4010-8027-0D31A368693A}" type="datetime1">
              <a:rPr lang="zh-TW" altLang="en-US" smtClean="0"/>
              <a:t>2021/11/11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C2C2834-6A3C-4494-8A6C-B7E5C80B1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FF1D1F6-FB90-48B5-8369-07C4A9618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362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6E93845-7354-4B2A-BE6C-9B73A0421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20DAACDA-832C-4F16-9449-527F3D89D4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C5409FB-3084-41E8-881A-18AA78A0A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CE02F-7418-47AA-BB61-8313886FAD29}" type="datetime1">
              <a:rPr lang="zh-TW" altLang="en-US" smtClean="0"/>
              <a:t>2021/11/11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A732561-DAB8-4E85-ABDC-D858E3F93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3611D64-6F64-4E98-9A99-91CFABA1A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7829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617200B1-02CC-490B-980B-006A370B54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CDFAC451-94E8-4442-80AC-25FE507E44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61E3ECD-BC07-49EF-A55C-0E2B1EE2C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C8D8E-8C62-4CF6-B933-3053DF566BBC}" type="datetime1">
              <a:rPr lang="zh-TW" altLang="en-US" smtClean="0"/>
              <a:t>2021/11/11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E460EA0-A725-46A8-A6F6-04116E02C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4AFFF99-1B13-46FA-8B04-4C34E9019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5013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36D3A4-968E-40B3-B914-2A194CCFC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B43493A-3742-4858-93AB-A471FDA407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710AB69-BD19-4F69-94FD-944E7B561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44FB-AB72-44AF-BA14-1FF3687736A3}" type="datetime1">
              <a:rPr lang="zh-TW" altLang="en-US" smtClean="0"/>
              <a:t>2021/11/11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52CA95F-E842-447B-8D90-DF8EBAAE8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FA2212D-3CAB-4561-994E-100F4F332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12062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8D17F06-4342-4CF6-AF9B-109962E36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4AFE2AC-CBED-42AD-88FC-FAE8A6AA28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4AE5858-C625-470E-8B7F-7DC0D2B5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BDCFF-97E8-4CEB-9536-011D2D75AEA6}" type="datetime1">
              <a:rPr lang="zh-TW" altLang="en-US" smtClean="0"/>
              <a:t>2021/11/11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FC97AB3-3A33-4875-8829-71D00FED7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CD9D09F-3FDD-4102-94AA-3E99B84EB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0479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FD72DFD-B8D7-4B46-8EC0-DCAE62FB7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E4EBBB0-2348-48A8-89F2-1318C4A93F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2052509-5601-4D74-ABE3-660144D7B7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9AF5D01A-39B5-4ACB-BCF5-AA9A40228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6E179-84CC-4306-8969-F5FBBC246A59}" type="datetime1">
              <a:rPr lang="zh-TW" altLang="en-US" smtClean="0"/>
              <a:t>2021/11/11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C4A2AAC-57D6-41D1-9789-3778AA2D1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4063BDA-1FF9-4B9C-8631-F61BFD6B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1617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76C2B39-94C7-43F3-8C33-42AD64849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71FF4F9-D2F8-4168-94AF-30D7AF7CF6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BFCBF8B4-C77A-4351-954D-B9E40E7B3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E9738BE8-A2D8-4517-A4A4-7ED8F4A74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47DA2E4D-F9A1-4F74-8CF2-93965F0392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322D497-47DA-4DEA-AD78-F9253A21B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0F0D3-8F02-476D-B623-4449A8010BBA}" type="datetime1">
              <a:rPr lang="zh-TW" altLang="en-US" smtClean="0"/>
              <a:t>2021/11/11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4631D053-A312-4810-B2FA-61336F467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1E80925E-8A96-467D-84A1-CEF3F4479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6549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6E589BC-FB6E-48D8-B3BE-2823793F1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DFE30A97-BC77-42ED-9D92-54F42E715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D96D9-FED7-4E18-954F-56678093F3E8}" type="datetime1">
              <a:rPr lang="zh-TW" altLang="en-US" smtClean="0"/>
              <a:t>2021/11/11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D55001E-1A18-4D9E-B4C9-27D24F3ED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A542B0AB-33B3-442C-9199-922E58E4B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3667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85DF6764-958E-4975-97E1-CE486509A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B60F-AE19-4E2B-AB09-C5CC2180E866}" type="datetime1">
              <a:rPr lang="zh-TW" altLang="en-US" smtClean="0"/>
              <a:t>2021/11/11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45E4863-A713-499C-805F-32C4AC2F6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02859DE-C820-4663-95E6-FC112E226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71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5A42C8A-429C-47E3-A662-B7B75217B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51CA80B-1491-41E0-9EBF-190E7B504F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E68733AB-CA49-449C-B52D-2C23650DA4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20A78B4D-FFB0-4CEE-B665-F88297CFC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2FE6D-5D2E-486D-81BE-9861C5D7C56D}" type="datetime1">
              <a:rPr lang="zh-TW" altLang="en-US" smtClean="0"/>
              <a:t>2021/11/11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A38B63A-B2F9-4CD1-B728-F4EC0B061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629DC21B-A7C9-4F02-ADBA-89AEFDEC6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1573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D6C4BE0-14A3-4093-8C70-34D1B2D0B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7164628D-F606-42AD-B677-BEFED01507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F5371DA-7FF6-48E0-B088-0C578168FD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DE20DC9-E655-45D2-A558-908E9715D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D358E-44F6-437B-AD7E-6BC46CC42C95}" type="datetime1">
              <a:rPr lang="zh-TW" altLang="en-US" smtClean="0"/>
              <a:t>2021/11/11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E3E1B70A-8E85-4B16-ADD6-5C8C67DEF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62393BC8-048B-4561-AFAF-E281ABB17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3986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9305B7E4-485E-4A5A-A166-9693A9CEC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DB45DBC-A0E7-43F1-BC46-79566321C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8766FF9-1409-40AA-8A64-E462002B80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7EAAE-B12F-4CBD-AC74-CF8346F65EB5}" type="datetime1">
              <a:rPr lang="zh-TW" altLang="en-US" smtClean="0"/>
              <a:t>2021/11/11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CAAA4B1-8BF1-4BCC-9B77-8CF869B199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A727767-0B40-46B3-BA7D-E2C4C44098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FAFA8-D17D-4C20-829C-869811CAB5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7778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jonathan-hui.medium.com/graph-convolutional-networks-gcn-pooling-839184205692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30.jp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00.png"/><Relationship Id="rId10" Type="http://schemas.openxmlformats.org/officeDocument/2006/relationships/image" Target="../media/image150.png"/><Relationship Id="rId4" Type="http://schemas.openxmlformats.org/officeDocument/2006/relationships/image" Target="../media/image90.png"/><Relationship Id="rId9" Type="http://schemas.openxmlformats.org/officeDocument/2006/relationships/image" Target="../media/image1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chart" Target="../charts/chart1.xml"/><Relationship Id="rId7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chart" Target="../charts/chart2.xml"/><Relationship Id="rId4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142D46B-B4B5-4585-8CE8-4191A47A6B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Multimodal Fusion via Teacher-Student Network for Indoor Action Recognition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CDAD23B-CF3E-44C1-97ED-B02AC27763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Bruce X.B. Yu, Yan Liu,* Keith C.C. Chan</a:t>
            </a:r>
          </a:p>
          <a:p>
            <a:r>
              <a:rPr lang="en-US" altLang="zh-TW" sz="1800" dirty="0"/>
              <a:t>Department of Computing, The Hong Kong Polytechnic University</a:t>
            </a:r>
          </a:p>
          <a:p>
            <a:endParaRPr lang="en-US" altLang="zh-TW" sz="1800" dirty="0"/>
          </a:p>
          <a:p>
            <a:r>
              <a:rPr lang="en-US" altLang="zh-TW" sz="1800" b="1" dirty="0"/>
              <a:t>AAAI 2021</a:t>
            </a:r>
            <a:endParaRPr lang="zh-TW" altLang="en-US" sz="1800" b="1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B12F1C1-C13F-4AA5-A484-5D873C519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0845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249D07A-95A7-475A-BB35-08B9D7E84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Architecture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8C88633-CBD3-4042-84EC-AF774671CD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Input:</a:t>
            </a:r>
          </a:p>
          <a:p>
            <a:pPr lvl="1"/>
            <a:r>
              <a:rPr lang="en-US" altLang="zh-TW" dirty="0"/>
              <a:t>Skeleton Sequence</a:t>
            </a:r>
          </a:p>
          <a:p>
            <a:pPr lvl="1"/>
            <a:r>
              <a:rPr lang="en-US" altLang="zh-TW" dirty="0"/>
              <a:t>RGB Video</a:t>
            </a:r>
          </a:p>
          <a:p>
            <a:r>
              <a:rPr lang="en-US" altLang="zh-TW" dirty="0"/>
              <a:t>Teacher Network:</a:t>
            </a:r>
          </a:p>
          <a:p>
            <a:pPr lvl="1"/>
            <a:r>
              <a:rPr lang="en-US" altLang="zh-TW" dirty="0"/>
              <a:t>Skeleton Representation</a:t>
            </a:r>
          </a:p>
          <a:p>
            <a:r>
              <a:rPr lang="en-US" altLang="zh-TW" dirty="0"/>
              <a:t>Student Network:</a:t>
            </a:r>
          </a:p>
          <a:p>
            <a:pPr lvl="1"/>
            <a:r>
              <a:rPr lang="en-US" altLang="zh-TW" dirty="0"/>
              <a:t>Fused Representation</a:t>
            </a:r>
          </a:p>
          <a:p>
            <a:r>
              <a:rPr lang="en-US" altLang="zh-TW" dirty="0"/>
              <a:t>Ensembled Output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505F883-CBF8-4F9C-983A-AE9D9167D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10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44B2B965-F399-42CB-9BE5-73A89211F2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9218" y="1870075"/>
            <a:ext cx="6922763" cy="369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3840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97C1336-F1A7-491D-AC4E-C701C1B13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Teacher Network - Skeleton Modality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8B183F47-4D42-4C04-BE93-95E1D0F71BF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530725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dirty="0"/>
                  <a:t>Skeleton Input: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altLang="zh-TW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𝐽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×3×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𝑁</m:t>
                        </m:r>
                      </m:sup>
                    </m:sSup>
                  </m:oMath>
                </a14:m>
                <a:endParaRPr lang="en-US" altLang="zh-TW" dirty="0"/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zh-TW" altLang="en-US" dirty="0"/>
                  <a:t> </a:t>
                </a:r>
                <a:r>
                  <a:rPr lang="en-US" altLang="zh-TW" dirty="0"/>
                  <a:t>: number of temporal frames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𝐽</m:t>
                    </m:r>
                  </m:oMath>
                </a14:m>
                <a:r>
                  <a:rPr lang="zh-TW" altLang="en-US" dirty="0"/>
                  <a:t> </a:t>
                </a:r>
                <a:r>
                  <a:rPr lang="en-US" altLang="zh-TW" dirty="0"/>
                  <a:t>: number of skeleton joints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i="1" dirty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zh-TW" altLang="en-US" dirty="0"/>
                  <a:t> </a:t>
                </a:r>
                <a:r>
                  <a:rPr lang="en-US" altLang="zh-TW" dirty="0"/>
                  <a:t>: coordinates (x, y, z)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zh-TW" altLang="en-US" dirty="0"/>
                  <a:t> </a:t>
                </a:r>
                <a:r>
                  <a:rPr lang="en-US" altLang="zh-TW" dirty="0"/>
                  <a:t>: number of human subjects</a:t>
                </a:r>
              </a:p>
              <a:p>
                <a:r>
                  <a:rPr lang="en-US" altLang="zh-TW" dirty="0"/>
                  <a:t>The teacher network is a Graph Convolutional Network (GCN).</a:t>
                </a:r>
              </a:p>
              <a:p>
                <a:r>
                  <a:rPr lang="en-US" altLang="zh-TW" dirty="0"/>
                  <a:t>Goals:</a:t>
                </a:r>
              </a:p>
              <a:p>
                <a:pPr lvl="1"/>
                <a:r>
                  <a:rPr lang="en-US" altLang="zh-TW" dirty="0"/>
                  <a:t>deliver modality specific prediction</a:t>
                </a:r>
              </a:p>
              <a:p>
                <a:pPr lvl="1"/>
                <a:r>
                  <a:rPr lang="en-US" altLang="zh-TW" dirty="0"/>
                  <a:t>spatial weights as an attention mechanism on the ROI of the RGB modality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8B183F47-4D42-4C04-BE93-95E1D0F71BF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530725"/>
              </a:xfrm>
              <a:blipFill>
                <a:blip r:embed="rId2"/>
                <a:stretch>
                  <a:fillRect l="-1043" t="-188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6DD97BD-61CF-4F5B-977A-BECA06657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11</a:t>
            </a:fld>
            <a:endParaRPr lang="zh-TW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D29C8AD2-C29E-47FC-8F02-3A5914BEC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9887" y="1547455"/>
            <a:ext cx="4247127" cy="237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822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014F30-3099-4674-923D-C911796A6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Graph Convolutional Network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78BA5EB-493D-4438-8770-F078D28F2C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b="0" i="0" dirty="0">
                <a:effectLst/>
              </a:rPr>
              <a:t>The general idea of GCN is to apply convolution over a graph.</a:t>
            </a:r>
          </a:p>
          <a:p>
            <a:pPr lvl="1"/>
            <a:r>
              <a:rPr lang="en-US" altLang="zh-TW" b="0" i="0" dirty="0">
                <a:effectLst/>
              </a:rPr>
              <a:t>Non-Euclidean structure</a:t>
            </a:r>
          </a:p>
          <a:p>
            <a:r>
              <a:rPr lang="en-US" altLang="zh-TW" b="0" i="0" dirty="0">
                <a:effectLst/>
              </a:rPr>
              <a:t>Instead of having a 2-D array as input, GCN takes a graph as an input.</a:t>
            </a:r>
          </a:p>
          <a:p>
            <a:pPr lvl="1"/>
            <a:r>
              <a:rPr lang="en-US" altLang="zh-TW" b="0" i="0" dirty="0">
                <a:effectLst/>
              </a:rPr>
              <a:t>Even on CNN, an input image can be modeled as a graph.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6A19965-ECE3-4755-AE32-E800DD3FD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12</a:t>
            </a:fld>
            <a:endParaRPr lang="zh-TW" alt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5151B97-A429-46FB-9B4F-A2121AD188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47" y="4250533"/>
            <a:ext cx="3637819" cy="17877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字方塊 16">
            <a:extLst>
              <a:ext uri="{FF2B5EF4-FFF2-40B4-BE49-F238E27FC236}">
                <a16:creationId xmlns:a16="http://schemas.microsoft.com/office/drawing/2014/main" id="{102EF7EB-036D-4C97-A911-E801F71F8A2C}"/>
              </a:ext>
            </a:extLst>
          </p:cNvPr>
          <p:cNvSpPr txBox="1"/>
          <p:nvPr/>
        </p:nvSpPr>
        <p:spPr>
          <a:xfrm>
            <a:off x="0" y="6173197"/>
            <a:ext cx="775546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altLang="zh-TW" sz="1200" dirty="0"/>
              <a:t>Reference: </a:t>
            </a:r>
            <a:r>
              <a:rPr lang="en-US" altLang="zh-TW" sz="1200" dirty="0">
                <a:hlinkClick r:id="rId3"/>
              </a:rPr>
              <a:t>https://jonathan-hui.medium.com/graph-convolutional-networks-gcn-pooling-839184205692</a:t>
            </a:r>
            <a:endParaRPr lang="en-US" altLang="zh-TW" sz="1200" dirty="0"/>
          </a:p>
          <a:p>
            <a:pPr>
              <a:spcBef>
                <a:spcPts val="300"/>
              </a:spcBef>
            </a:pPr>
            <a:r>
              <a:rPr lang="en-US" altLang="zh-TW" sz="1200" dirty="0"/>
              <a:t>* Yan, S.; </a:t>
            </a:r>
            <a:r>
              <a:rPr lang="en-US" altLang="zh-TW" sz="1200" dirty="0" err="1"/>
              <a:t>Xiong</a:t>
            </a:r>
            <a:r>
              <a:rPr lang="en-US" altLang="zh-TW" sz="1200" dirty="0"/>
              <a:t>, Y.; and Lin, D. 2018. Spatial temporal graph convolutional networks for skeleton-based action recognition. In 32nd AAAI conference on artificial intelligence. (ST-GCN)</a:t>
            </a:r>
            <a:endParaRPr lang="zh-TW" altLang="en-US" sz="1200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CD4879F9-73DE-463C-908B-0C718547D7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596" y="4250533"/>
            <a:ext cx="4485337" cy="178772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群組 21">
            <a:extLst>
              <a:ext uri="{FF2B5EF4-FFF2-40B4-BE49-F238E27FC236}">
                <a16:creationId xmlns:a16="http://schemas.microsoft.com/office/drawing/2014/main" id="{B3584117-72AA-4971-9E11-1101A5D8F682}"/>
              </a:ext>
            </a:extLst>
          </p:cNvPr>
          <p:cNvGrpSpPr/>
          <p:nvPr/>
        </p:nvGrpSpPr>
        <p:grpSpPr>
          <a:xfrm>
            <a:off x="9327419" y="4047445"/>
            <a:ext cx="2455334" cy="2181521"/>
            <a:chOff x="9327419" y="3831599"/>
            <a:chExt cx="2455334" cy="2181521"/>
          </a:xfrm>
        </p:grpSpPr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id="{B5D3F6ED-DA26-43D4-9402-BBCE776C2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35886" y="3843979"/>
              <a:ext cx="2446867" cy="216914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1" name="文字方塊 20">
              <a:extLst>
                <a:ext uri="{FF2B5EF4-FFF2-40B4-BE49-F238E27FC236}">
                  <a16:creationId xmlns:a16="http://schemas.microsoft.com/office/drawing/2014/main" id="{266E8EC3-ABBB-4DF5-9994-1BD6B9B5EFCB}"/>
                </a:ext>
              </a:extLst>
            </p:cNvPr>
            <p:cNvSpPr txBox="1"/>
            <p:nvPr/>
          </p:nvSpPr>
          <p:spPr>
            <a:xfrm>
              <a:off x="9327419" y="3831599"/>
              <a:ext cx="753732" cy="2769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sz="1200" dirty="0"/>
                <a:t>ST-GCN*</a:t>
              </a:r>
              <a:endParaRPr lang="zh-TW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717968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569E987-E7E2-45E8-A419-9A24D4EDC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Graph Convolutional Network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E185BAE0-70C3-46FC-BF32-A0E4854CE84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zh-TW" b="0" dirty="0"/>
                  <a:t>Given a </a:t>
                </a:r>
                <a:r>
                  <a:rPr lang="en-US" altLang="zh-TW" dirty="0"/>
                  <a:t>graph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𝐺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=(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TW" dirty="0"/>
                  <a:t>:</a:t>
                </a:r>
              </a:p>
              <a:p>
                <a:pPr lvl="1"/>
                <a:r>
                  <a:rPr lang="en-US" altLang="zh-TW" dirty="0"/>
                  <a:t>Degree Matrix</a:t>
                </a:r>
              </a:p>
              <a:p>
                <a:pPr lvl="1"/>
                <a:r>
                  <a:rPr lang="en-US" altLang="zh-TW" dirty="0"/>
                  <a:t>Adjacency Matrix</a:t>
                </a:r>
              </a:p>
              <a:p>
                <a:pPr lvl="1"/>
                <a:r>
                  <a:rPr lang="en-US" altLang="zh-TW" dirty="0"/>
                  <a:t>Laplacian Metrix: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sup>
                    </m:sSup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𝐴</m:t>
                    </m:r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sup>
                    </m:sSup>
                  </m:oMath>
                </a14:m>
                <a:r>
                  <a:rPr lang="zh-TW" altLang="en-US" dirty="0"/>
                  <a:t> </a:t>
                </a:r>
                <a:r>
                  <a:rPr lang="en-US" altLang="zh-TW" dirty="0"/>
                  <a:t>(Symmetric Normalized Laplacian)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E185BAE0-70C3-46FC-BF32-A0E4854CE84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56534DF-B895-4854-BBDA-CAD956D2D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13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D4C0A9F9-ACF7-4CFC-84E2-75BFD38271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6389" y="4079095"/>
            <a:ext cx="7859222" cy="1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501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3DDC1F0-D3E8-4A1F-BB6C-2B7E4B04A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Teacher Network – GCN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3F99F58A-1EA9-475C-8583-40570AA56B9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ln w="38100">
                <a:noFill/>
              </a:ln>
            </p:spPr>
            <p:txBody>
              <a:bodyPr/>
              <a:lstStyle/>
              <a:p>
                <a:r>
                  <a:rPr lang="en-US" altLang="zh-TW" dirty="0"/>
                  <a:t>Graph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TW" altLang="en-US" i="1" smtClean="0">
                            <a:latin typeface="Cambria Math" panose="02040503050406030204" pitchFamily="18" charset="0"/>
                          </a:rPr>
                          <m:t>𝜗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={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TW" altLang="en-US" b="0" i="1" smtClean="0">
                            <a:latin typeface="Cambria Math" panose="02040503050406030204" pitchFamily="18" charset="0"/>
                          </a:rPr>
                          <m:t>𝜐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TW" altLang="en-US" b="0" i="1" smtClean="0"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-US" altLang="zh-TW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TW" altLang="en-US" b="0" i="1" smtClean="0">
                            <a:latin typeface="Cambria Math" panose="02040503050406030204" pitchFamily="18" charset="0"/>
                          </a:rPr>
                          <m:t>𝜐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zh-TW" altLang="en-US" dirty="0"/>
                  <a:t> </a:t>
                </a:r>
                <a:r>
                  <a:rPr lang="en-US" altLang="zh-TW" dirty="0"/>
                  <a:t>: skeleton joint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TW" altLang="en-US" b="0" i="1" smtClean="0">
                            <a:latin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zh-TW" altLang="en-US" dirty="0"/>
                  <a:t> </a:t>
                </a:r>
                <a:r>
                  <a:rPr lang="en-US" altLang="zh-TW" dirty="0"/>
                  <a:t>: skeleton bone</a:t>
                </a:r>
              </a:p>
              <a:p>
                <a14:m>
                  <m:oMath xmlns:m="http://schemas.openxmlformats.org/officeDocument/2006/math">
                    <m:r>
                      <a:rPr lang="zh-TW" altLang="en-US" b="0" i="1" smtClean="0">
                        <a:latin typeface="Cambria Math" panose="02040503050406030204" pitchFamily="18" charset="0"/>
                      </a:rPr>
                      <m:t>𝜐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={</m:t>
                    </m:r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TW" altLang="en-US" i="1">
                            <a:latin typeface="Cambria Math" panose="02040503050406030204" pitchFamily="18" charset="0"/>
                          </a:rPr>
                          <m:t>𝜐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𝑡𝑗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|</m:t>
                    </m:r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TW" altLang="en-US" i="1">
                            <a:latin typeface="Cambria Math" panose="02040503050406030204" pitchFamily="18" charset="0"/>
                          </a:rPr>
                          <m:t>𝜐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𝑡𝑗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𝑡𝑗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-US" altLang="zh-TW" dirty="0"/>
              </a:p>
              <a:p>
                <a:r>
                  <a:rPr lang="en-US" altLang="zh-TW" b="0" dirty="0"/>
                  <a:t>Neighbor set of </a:t>
                </a:r>
                <a:r>
                  <a:rPr lang="en-US" altLang="zh-TW" dirty="0"/>
                  <a:t>node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TW" altLang="en-US" i="1">
                            <a:latin typeface="Cambria Math" panose="02040503050406030204" pitchFamily="18" charset="0"/>
                          </a:rPr>
                          <m:t>𝜐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𝑡𝑗</m:t>
                        </m:r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TW" dirty="0"/>
                  <a:t>: </a:t>
                </a:r>
              </a:p>
              <a:p>
                <a:pPr lvl="1"/>
                <a:r>
                  <a:rPr lang="en-US" altLang="zh-TW" b="0" dirty="0"/>
                  <a:t>GCN: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𝑁</m:t>
                    </m:r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TW" altLang="en-US" i="1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𝑡𝑗</m:t>
                            </m:r>
                          </m:sub>
                        </m:sSub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={</m:t>
                    </m:r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TW" altLang="en-US" i="1">
                            <a:latin typeface="Cambria Math" panose="02040503050406030204" pitchFamily="18" charset="0"/>
                          </a:rPr>
                          <m:t>𝜐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𝑡𝑗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𝑑</m:t>
                    </m:r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TW" altLang="en-US" i="1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TW" altLang="en-US" i="1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𝑡𝑗</m:t>
                            </m:r>
                          </m:sub>
                        </m:sSub>
                      </m:e>
                    </m:d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𝐾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-US" altLang="zh-TW" dirty="0"/>
              </a:p>
              <a:p>
                <a:pPr lvl="1"/>
                <a:r>
                  <a:rPr lang="en-US" altLang="zh-TW" dirty="0"/>
                  <a:t>ST-GCN: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𝑁</m:t>
                    </m:r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TW" altLang="en-US" i="1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𝑡𝑗</m:t>
                            </m:r>
                          </m:sub>
                        </m:sSub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={</m:t>
                    </m:r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TW" altLang="en-US" i="1">
                            <a:latin typeface="Cambria Math" panose="02040503050406030204" pitchFamily="18" charset="0"/>
                          </a:rPr>
                          <m:t>𝜐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𝑑</m:t>
                    </m:r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TW" altLang="en-US" i="1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TW" altLang="en-US" i="1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𝑡𝑗</m:t>
                            </m:r>
                          </m:sub>
                        </m:sSub>
                      </m:e>
                    </m:d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𝐾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|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𝑞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altLang="zh-TW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|≤</m:t>
                    </m:r>
                    <m:r>
                      <m:rPr>
                        <m:sty m:val="p"/>
                      </m:rPr>
                      <a:rPr lang="el-GR" altLang="zh-TW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Γ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/2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-US" altLang="zh-TW" dirty="0"/>
              </a:p>
              <a:p>
                <a:pPr lvl="2"/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𝐾</m:t>
                    </m:r>
                  </m:oMath>
                </a14:m>
                <a:r>
                  <a:rPr lang="en-US" altLang="zh-TW" dirty="0"/>
                  <a:t> is the spatial kernel size</a:t>
                </a:r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zh-TW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Γ</m:t>
                    </m:r>
                  </m:oMath>
                </a14:m>
                <a:r>
                  <a:rPr lang="en-US" altLang="zh-TW" dirty="0"/>
                  <a:t> is the temporal kernel size</a:t>
                </a:r>
              </a:p>
              <a:p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3F99F58A-1EA9-475C-8583-40570AA56B9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43" t="-2241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73955B0-5ABC-4118-94B8-BF009E96D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14</a:t>
            </a:fld>
            <a:endParaRPr lang="zh-TW" altLang="en-US"/>
          </a:p>
        </p:txBody>
      </p:sp>
      <p:grpSp>
        <p:nvGrpSpPr>
          <p:cNvPr id="159" name="群組 158">
            <a:extLst>
              <a:ext uri="{FF2B5EF4-FFF2-40B4-BE49-F238E27FC236}">
                <a16:creationId xmlns:a16="http://schemas.microsoft.com/office/drawing/2014/main" id="{EB2C2627-BBDC-40CA-A963-7B99E1C41372}"/>
              </a:ext>
            </a:extLst>
          </p:cNvPr>
          <p:cNvGrpSpPr/>
          <p:nvPr/>
        </p:nvGrpSpPr>
        <p:grpSpPr>
          <a:xfrm>
            <a:off x="9460135" y="2350045"/>
            <a:ext cx="2324950" cy="3302498"/>
            <a:chOff x="1515534" y="2454285"/>
            <a:chExt cx="2324950" cy="3302498"/>
          </a:xfrm>
        </p:grpSpPr>
        <p:grpSp>
          <p:nvGrpSpPr>
            <p:cNvPr id="124" name="群組 123">
              <a:extLst>
                <a:ext uri="{FF2B5EF4-FFF2-40B4-BE49-F238E27FC236}">
                  <a16:creationId xmlns:a16="http://schemas.microsoft.com/office/drawing/2014/main" id="{898F44F4-D983-40C8-A45B-20119D5F537D}"/>
                </a:ext>
              </a:extLst>
            </p:cNvPr>
            <p:cNvGrpSpPr/>
            <p:nvPr/>
          </p:nvGrpSpPr>
          <p:grpSpPr>
            <a:xfrm>
              <a:off x="2099646" y="2454285"/>
              <a:ext cx="1244600" cy="2429933"/>
              <a:chOff x="1625600" y="2497667"/>
              <a:chExt cx="1244600" cy="2429933"/>
            </a:xfrm>
          </p:grpSpPr>
          <p:sp>
            <p:nvSpPr>
              <p:cNvPr id="125" name="矩形 124">
                <a:extLst>
                  <a:ext uri="{FF2B5EF4-FFF2-40B4-BE49-F238E27FC236}">
                    <a16:creationId xmlns:a16="http://schemas.microsoft.com/office/drawing/2014/main" id="{971C4F87-2646-4616-8D3C-6758F23E2D78}"/>
                  </a:ext>
                </a:extLst>
              </p:cNvPr>
              <p:cNvSpPr/>
              <p:nvPr/>
            </p:nvSpPr>
            <p:spPr>
              <a:xfrm>
                <a:off x="1625600" y="2497667"/>
                <a:ext cx="1244600" cy="242993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6" name="橢圓 125">
                <a:extLst>
                  <a:ext uri="{FF2B5EF4-FFF2-40B4-BE49-F238E27FC236}">
                    <a16:creationId xmlns:a16="http://schemas.microsoft.com/office/drawing/2014/main" id="{4B051FE6-EF5E-4CD4-A70F-AB548B99C3E6}"/>
                  </a:ext>
                </a:extLst>
              </p:cNvPr>
              <p:cNvSpPr/>
              <p:nvPr/>
            </p:nvSpPr>
            <p:spPr>
              <a:xfrm>
                <a:off x="2175933" y="2654036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7" name="橢圓 126">
                <a:extLst>
                  <a:ext uri="{FF2B5EF4-FFF2-40B4-BE49-F238E27FC236}">
                    <a16:creationId xmlns:a16="http://schemas.microsoft.com/office/drawing/2014/main" id="{554D9EA2-159F-4DE8-8EFE-516382E9AAD1}"/>
                  </a:ext>
                </a:extLst>
              </p:cNvPr>
              <p:cNvSpPr/>
              <p:nvPr/>
            </p:nvSpPr>
            <p:spPr>
              <a:xfrm>
                <a:off x="2175933" y="2941373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" name="橢圓 127">
                <a:extLst>
                  <a:ext uri="{FF2B5EF4-FFF2-40B4-BE49-F238E27FC236}">
                    <a16:creationId xmlns:a16="http://schemas.microsoft.com/office/drawing/2014/main" id="{A2A6762B-C0C6-49E4-9E84-8DA74DDDE948}"/>
                  </a:ext>
                </a:extLst>
              </p:cNvPr>
              <p:cNvSpPr/>
              <p:nvPr/>
            </p:nvSpPr>
            <p:spPr>
              <a:xfrm>
                <a:off x="1955800" y="2941373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" name="橢圓 128">
                <a:extLst>
                  <a:ext uri="{FF2B5EF4-FFF2-40B4-BE49-F238E27FC236}">
                    <a16:creationId xmlns:a16="http://schemas.microsoft.com/office/drawing/2014/main" id="{E62CF843-71F6-4645-8D5A-ED6A67F69D3B}"/>
                  </a:ext>
                </a:extLst>
              </p:cNvPr>
              <p:cNvSpPr/>
              <p:nvPr/>
            </p:nvSpPr>
            <p:spPr>
              <a:xfrm>
                <a:off x="2396066" y="2941373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0" name="橢圓 129">
                <a:extLst>
                  <a:ext uri="{FF2B5EF4-FFF2-40B4-BE49-F238E27FC236}">
                    <a16:creationId xmlns:a16="http://schemas.microsoft.com/office/drawing/2014/main" id="{7C7B771B-A8D0-47AD-9C0B-D64A8347A1E6}"/>
                  </a:ext>
                </a:extLst>
              </p:cNvPr>
              <p:cNvSpPr/>
              <p:nvPr/>
            </p:nvSpPr>
            <p:spPr>
              <a:xfrm>
                <a:off x="1811866" y="3315760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1" name="橢圓 130">
                <a:extLst>
                  <a:ext uri="{FF2B5EF4-FFF2-40B4-BE49-F238E27FC236}">
                    <a16:creationId xmlns:a16="http://schemas.microsoft.com/office/drawing/2014/main" id="{4D35EAFA-E0B6-47AE-917E-C0B69363344A}"/>
                  </a:ext>
                </a:extLst>
              </p:cNvPr>
              <p:cNvSpPr/>
              <p:nvPr/>
            </p:nvSpPr>
            <p:spPr>
              <a:xfrm>
                <a:off x="2540000" y="3290095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2" name="橢圓 131">
                <a:extLst>
                  <a:ext uri="{FF2B5EF4-FFF2-40B4-BE49-F238E27FC236}">
                    <a16:creationId xmlns:a16="http://schemas.microsoft.com/office/drawing/2014/main" id="{AFFF2AB0-2CFE-421A-B234-76A0448BC175}"/>
                  </a:ext>
                </a:extLst>
              </p:cNvPr>
              <p:cNvSpPr/>
              <p:nvPr/>
            </p:nvSpPr>
            <p:spPr>
              <a:xfrm>
                <a:off x="1955800" y="3611828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" name="橢圓 132">
                <a:extLst>
                  <a:ext uri="{FF2B5EF4-FFF2-40B4-BE49-F238E27FC236}">
                    <a16:creationId xmlns:a16="http://schemas.microsoft.com/office/drawing/2014/main" id="{45C9F65F-ADAF-4A66-B941-42B1335FF747}"/>
                  </a:ext>
                </a:extLst>
              </p:cNvPr>
              <p:cNvSpPr/>
              <p:nvPr/>
            </p:nvSpPr>
            <p:spPr>
              <a:xfrm>
                <a:off x="2396066" y="3611828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" name="橢圓 133">
                <a:extLst>
                  <a:ext uri="{FF2B5EF4-FFF2-40B4-BE49-F238E27FC236}">
                    <a16:creationId xmlns:a16="http://schemas.microsoft.com/office/drawing/2014/main" id="{31D02414-42C8-40EF-A170-33E3E8A23B96}"/>
                  </a:ext>
                </a:extLst>
              </p:cNvPr>
              <p:cNvSpPr/>
              <p:nvPr/>
            </p:nvSpPr>
            <p:spPr>
              <a:xfrm>
                <a:off x="1917656" y="4089141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" name="橢圓 134">
                <a:extLst>
                  <a:ext uri="{FF2B5EF4-FFF2-40B4-BE49-F238E27FC236}">
                    <a16:creationId xmlns:a16="http://schemas.microsoft.com/office/drawing/2014/main" id="{060B99AF-6590-4A2E-A07C-F98C68DFEF85}"/>
                  </a:ext>
                </a:extLst>
              </p:cNvPr>
              <p:cNvSpPr/>
              <p:nvPr/>
            </p:nvSpPr>
            <p:spPr>
              <a:xfrm>
                <a:off x="1943055" y="4613809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6" name="橢圓 135">
                <a:extLst>
                  <a:ext uri="{FF2B5EF4-FFF2-40B4-BE49-F238E27FC236}">
                    <a16:creationId xmlns:a16="http://schemas.microsoft.com/office/drawing/2014/main" id="{357C2707-A089-48D0-BAD9-6AB62B1DDDB7}"/>
                  </a:ext>
                </a:extLst>
              </p:cNvPr>
              <p:cNvSpPr/>
              <p:nvPr/>
            </p:nvSpPr>
            <p:spPr>
              <a:xfrm>
                <a:off x="2402415" y="4098531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137" name="直線接點 136">
                <a:extLst>
                  <a:ext uri="{FF2B5EF4-FFF2-40B4-BE49-F238E27FC236}">
                    <a16:creationId xmlns:a16="http://schemas.microsoft.com/office/drawing/2014/main" id="{95472853-C29F-4153-A963-FD0D13273A84}"/>
                  </a:ext>
                </a:extLst>
              </p:cNvPr>
              <p:cNvCxnSpPr>
                <a:cxnSpLocks/>
                <a:endCxn id="127" idx="0"/>
              </p:cNvCxnSpPr>
              <p:nvPr/>
            </p:nvCxnSpPr>
            <p:spPr>
              <a:xfrm>
                <a:off x="2247900" y="2806436"/>
                <a:ext cx="0" cy="134937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線接點 137">
                <a:extLst>
                  <a:ext uri="{FF2B5EF4-FFF2-40B4-BE49-F238E27FC236}">
                    <a16:creationId xmlns:a16="http://schemas.microsoft.com/office/drawing/2014/main" id="{2C812C86-098A-42A4-AD80-DCA6A281673D}"/>
                  </a:ext>
                </a:extLst>
              </p:cNvPr>
              <p:cNvCxnSpPr>
                <a:cxnSpLocks/>
                <a:stCxn id="127" idx="2"/>
                <a:endCxn id="128" idx="2"/>
              </p:cNvCxnSpPr>
              <p:nvPr/>
            </p:nvCxnSpPr>
            <p:spPr>
              <a:xfrm flipH="1">
                <a:off x="2099734" y="3017573"/>
                <a:ext cx="76199" cy="0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線接點 138">
                <a:extLst>
                  <a:ext uri="{FF2B5EF4-FFF2-40B4-BE49-F238E27FC236}">
                    <a16:creationId xmlns:a16="http://schemas.microsoft.com/office/drawing/2014/main" id="{82412A76-D524-4436-8701-4CEBBE7ADDB4}"/>
                  </a:ext>
                </a:extLst>
              </p:cNvPr>
              <p:cNvCxnSpPr>
                <a:cxnSpLocks/>
                <a:stCxn id="127" idx="6"/>
                <a:endCxn id="129" idx="2"/>
              </p:cNvCxnSpPr>
              <p:nvPr/>
            </p:nvCxnSpPr>
            <p:spPr>
              <a:xfrm>
                <a:off x="2319867" y="3017573"/>
                <a:ext cx="76199" cy="0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線接點 139">
                <a:extLst>
                  <a:ext uri="{FF2B5EF4-FFF2-40B4-BE49-F238E27FC236}">
                    <a16:creationId xmlns:a16="http://schemas.microsoft.com/office/drawing/2014/main" id="{8D970C16-4152-4770-8FF5-A5478C537D5D}"/>
                  </a:ext>
                </a:extLst>
              </p:cNvPr>
              <p:cNvCxnSpPr>
                <a:cxnSpLocks/>
                <a:stCxn id="128" idx="3"/>
                <a:endCxn id="130" idx="0"/>
              </p:cNvCxnSpPr>
              <p:nvPr/>
            </p:nvCxnSpPr>
            <p:spPr>
              <a:xfrm flipH="1">
                <a:off x="1883833" y="3071455"/>
                <a:ext cx="93046" cy="244305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線接點 140">
                <a:extLst>
                  <a:ext uri="{FF2B5EF4-FFF2-40B4-BE49-F238E27FC236}">
                    <a16:creationId xmlns:a16="http://schemas.microsoft.com/office/drawing/2014/main" id="{1326FBBE-3821-43B5-8289-9849D5D3C205}"/>
                  </a:ext>
                </a:extLst>
              </p:cNvPr>
              <p:cNvCxnSpPr>
                <a:cxnSpLocks/>
                <a:stCxn id="130" idx="4"/>
                <a:endCxn id="151" idx="4"/>
              </p:cNvCxnSpPr>
              <p:nvPr/>
            </p:nvCxnSpPr>
            <p:spPr>
              <a:xfrm flipH="1">
                <a:off x="1811866" y="3468160"/>
                <a:ext cx="71967" cy="447809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線接點 141">
                <a:extLst>
                  <a:ext uri="{FF2B5EF4-FFF2-40B4-BE49-F238E27FC236}">
                    <a16:creationId xmlns:a16="http://schemas.microsoft.com/office/drawing/2014/main" id="{5C930252-F64D-4C15-ADF3-83D94772FFC0}"/>
                  </a:ext>
                </a:extLst>
              </p:cNvPr>
              <p:cNvCxnSpPr>
                <a:cxnSpLocks/>
                <a:stCxn id="129" idx="5"/>
                <a:endCxn id="131" idx="0"/>
              </p:cNvCxnSpPr>
              <p:nvPr/>
            </p:nvCxnSpPr>
            <p:spPr>
              <a:xfrm>
                <a:off x="2518921" y="3071455"/>
                <a:ext cx="93046" cy="218640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線接點 142">
                <a:extLst>
                  <a:ext uri="{FF2B5EF4-FFF2-40B4-BE49-F238E27FC236}">
                    <a16:creationId xmlns:a16="http://schemas.microsoft.com/office/drawing/2014/main" id="{54DDA9D6-11C3-4F77-A5CC-1D8EF2FF82E2}"/>
                  </a:ext>
                </a:extLst>
              </p:cNvPr>
              <p:cNvCxnSpPr>
                <a:cxnSpLocks/>
                <a:stCxn id="131" idx="4"/>
                <a:endCxn id="152" idx="0"/>
              </p:cNvCxnSpPr>
              <p:nvPr/>
            </p:nvCxnSpPr>
            <p:spPr>
              <a:xfrm>
                <a:off x="2611967" y="3442495"/>
                <a:ext cx="55033" cy="321074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線接點 143">
                <a:extLst>
                  <a:ext uri="{FF2B5EF4-FFF2-40B4-BE49-F238E27FC236}">
                    <a16:creationId xmlns:a16="http://schemas.microsoft.com/office/drawing/2014/main" id="{C14958CA-C32D-4883-859B-C8647EBB6A2E}"/>
                  </a:ext>
                </a:extLst>
              </p:cNvPr>
              <p:cNvCxnSpPr>
                <a:cxnSpLocks/>
                <a:stCxn id="127" idx="3"/>
                <a:endCxn id="132" idx="0"/>
              </p:cNvCxnSpPr>
              <p:nvPr/>
            </p:nvCxnSpPr>
            <p:spPr>
              <a:xfrm flipH="1">
                <a:off x="2027767" y="3071455"/>
                <a:ext cx="169245" cy="540373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線接點 144">
                <a:extLst>
                  <a:ext uri="{FF2B5EF4-FFF2-40B4-BE49-F238E27FC236}">
                    <a16:creationId xmlns:a16="http://schemas.microsoft.com/office/drawing/2014/main" id="{3F4DAABD-A278-4FAC-95B3-C066B9514293}"/>
                  </a:ext>
                </a:extLst>
              </p:cNvPr>
              <p:cNvCxnSpPr>
                <a:cxnSpLocks/>
                <a:stCxn id="127" idx="5"/>
                <a:endCxn id="133" idx="0"/>
              </p:cNvCxnSpPr>
              <p:nvPr/>
            </p:nvCxnSpPr>
            <p:spPr>
              <a:xfrm>
                <a:off x="2298788" y="3071455"/>
                <a:ext cx="169245" cy="540373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線接點 145">
                <a:extLst>
                  <a:ext uri="{FF2B5EF4-FFF2-40B4-BE49-F238E27FC236}">
                    <a16:creationId xmlns:a16="http://schemas.microsoft.com/office/drawing/2014/main" id="{232EE923-F2B8-4699-8D73-4CF94FC7B944}"/>
                  </a:ext>
                </a:extLst>
              </p:cNvPr>
              <p:cNvCxnSpPr>
                <a:cxnSpLocks/>
                <a:stCxn id="132" idx="4"/>
                <a:endCxn id="134" idx="0"/>
              </p:cNvCxnSpPr>
              <p:nvPr/>
            </p:nvCxnSpPr>
            <p:spPr>
              <a:xfrm flipH="1">
                <a:off x="1989623" y="3764228"/>
                <a:ext cx="38144" cy="324913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線接點 146">
                <a:extLst>
                  <a:ext uri="{FF2B5EF4-FFF2-40B4-BE49-F238E27FC236}">
                    <a16:creationId xmlns:a16="http://schemas.microsoft.com/office/drawing/2014/main" id="{51CF8DCA-B7F6-46BE-8B04-F3F7424E87AC}"/>
                  </a:ext>
                </a:extLst>
              </p:cNvPr>
              <p:cNvCxnSpPr>
                <a:cxnSpLocks/>
                <a:stCxn id="134" idx="4"/>
                <a:endCxn id="135" idx="0"/>
              </p:cNvCxnSpPr>
              <p:nvPr/>
            </p:nvCxnSpPr>
            <p:spPr>
              <a:xfrm>
                <a:off x="1989623" y="4241541"/>
                <a:ext cx="25399" cy="372268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線接點 147">
                <a:extLst>
                  <a:ext uri="{FF2B5EF4-FFF2-40B4-BE49-F238E27FC236}">
                    <a16:creationId xmlns:a16="http://schemas.microsoft.com/office/drawing/2014/main" id="{9E22E472-1181-40F1-B1E4-B48848BFD526}"/>
                  </a:ext>
                </a:extLst>
              </p:cNvPr>
              <p:cNvCxnSpPr>
                <a:cxnSpLocks/>
                <a:stCxn id="133" idx="4"/>
                <a:endCxn id="136" idx="0"/>
              </p:cNvCxnSpPr>
              <p:nvPr/>
            </p:nvCxnSpPr>
            <p:spPr>
              <a:xfrm>
                <a:off x="2468033" y="3764228"/>
                <a:ext cx="6349" cy="334303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線接點 148">
                <a:extLst>
                  <a:ext uri="{FF2B5EF4-FFF2-40B4-BE49-F238E27FC236}">
                    <a16:creationId xmlns:a16="http://schemas.microsoft.com/office/drawing/2014/main" id="{0DDE2EF8-A36F-44C4-80E4-BD2263DB79BE}"/>
                  </a:ext>
                </a:extLst>
              </p:cNvPr>
              <p:cNvCxnSpPr>
                <a:cxnSpLocks/>
                <a:stCxn id="136" idx="4"/>
                <a:endCxn id="150" idx="4"/>
              </p:cNvCxnSpPr>
              <p:nvPr/>
            </p:nvCxnSpPr>
            <p:spPr>
              <a:xfrm flipH="1">
                <a:off x="2445851" y="4250931"/>
                <a:ext cx="28531" cy="552513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0" name="橢圓 149">
                <a:extLst>
                  <a:ext uri="{FF2B5EF4-FFF2-40B4-BE49-F238E27FC236}">
                    <a16:creationId xmlns:a16="http://schemas.microsoft.com/office/drawing/2014/main" id="{A45609C2-CB84-4B9C-99D7-35D33132E576}"/>
                  </a:ext>
                </a:extLst>
              </p:cNvPr>
              <p:cNvSpPr/>
              <p:nvPr/>
            </p:nvSpPr>
            <p:spPr>
              <a:xfrm>
                <a:off x="2373884" y="4651044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" name="橢圓 150">
                <a:extLst>
                  <a:ext uri="{FF2B5EF4-FFF2-40B4-BE49-F238E27FC236}">
                    <a16:creationId xmlns:a16="http://schemas.microsoft.com/office/drawing/2014/main" id="{DA8C2F2E-890C-4202-9359-EF09D6A0E30C}"/>
                  </a:ext>
                </a:extLst>
              </p:cNvPr>
              <p:cNvSpPr/>
              <p:nvPr/>
            </p:nvSpPr>
            <p:spPr>
              <a:xfrm>
                <a:off x="1739899" y="3763569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2" name="橢圓 151">
                <a:extLst>
                  <a:ext uri="{FF2B5EF4-FFF2-40B4-BE49-F238E27FC236}">
                    <a16:creationId xmlns:a16="http://schemas.microsoft.com/office/drawing/2014/main" id="{44DAF205-C5E7-4850-82DD-1ABDBC5EA403}"/>
                  </a:ext>
                </a:extLst>
              </p:cNvPr>
              <p:cNvSpPr/>
              <p:nvPr/>
            </p:nvSpPr>
            <p:spPr>
              <a:xfrm>
                <a:off x="2595033" y="3763569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5" name="群組 94">
              <a:extLst>
                <a:ext uri="{FF2B5EF4-FFF2-40B4-BE49-F238E27FC236}">
                  <a16:creationId xmlns:a16="http://schemas.microsoft.com/office/drawing/2014/main" id="{D78556AE-8C85-4583-9397-99A42CD5B8D3}"/>
                </a:ext>
              </a:extLst>
            </p:cNvPr>
            <p:cNvGrpSpPr/>
            <p:nvPr/>
          </p:nvGrpSpPr>
          <p:grpSpPr>
            <a:xfrm>
              <a:off x="1773767" y="2691876"/>
              <a:ext cx="1244600" cy="2429933"/>
              <a:chOff x="1625600" y="2497667"/>
              <a:chExt cx="1244600" cy="2429933"/>
            </a:xfrm>
          </p:grpSpPr>
          <p:sp>
            <p:nvSpPr>
              <p:cNvPr id="96" name="矩形 95">
                <a:extLst>
                  <a:ext uri="{FF2B5EF4-FFF2-40B4-BE49-F238E27FC236}">
                    <a16:creationId xmlns:a16="http://schemas.microsoft.com/office/drawing/2014/main" id="{3618311B-9931-43DE-8741-44D38591BE87}"/>
                  </a:ext>
                </a:extLst>
              </p:cNvPr>
              <p:cNvSpPr/>
              <p:nvPr/>
            </p:nvSpPr>
            <p:spPr>
              <a:xfrm>
                <a:off x="1625600" y="2497667"/>
                <a:ext cx="1244600" cy="242993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" name="橢圓 96">
                <a:extLst>
                  <a:ext uri="{FF2B5EF4-FFF2-40B4-BE49-F238E27FC236}">
                    <a16:creationId xmlns:a16="http://schemas.microsoft.com/office/drawing/2014/main" id="{6532404B-9677-4D1B-8DFD-D36D03A336C4}"/>
                  </a:ext>
                </a:extLst>
              </p:cNvPr>
              <p:cNvSpPr/>
              <p:nvPr/>
            </p:nvSpPr>
            <p:spPr>
              <a:xfrm>
                <a:off x="2175933" y="2654036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" name="橢圓 97">
                <a:extLst>
                  <a:ext uri="{FF2B5EF4-FFF2-40B4-BE49-F238E27FC236}">
                    <a16:creationId xmlns:a16="http://schemas.microsoft.com/office/drawing/2014/main" id="{0603E9A7-B5F8-4734-9F7F-D2FA06AD8619}"/>
                  </a:ext>
                </a:extLst>
              </p:cNvPr>
              <p:cNvSpPr/>
              <p:nvPr/>
            </p:nvSpPr>
            <p:spPr>
              <a:xfrm>
                <a:off x="2175933" y="2941373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" name="橢圓 98">
                <a:extLst>
                  <a:ext uri="{FF2B5EF4-FFF2-40B4-BE49-F238E27FC236}">
                    <a16:creationId xmlns:a16="http://schemas.microsoft.com/office/drawing/2014/main" id="{FE5B5C77-1FDB-40BD-85F4-7252308D09C1}"/>
                  </a:ext>
                </a:extLst>
              </p:cNvPr>
              <p:cNvSpPr/>
              <p:nvPr/>
            </p:nvSpPr>
            <p:spPr>
              <a:xfrm>
                <a:off x="1955800" y="2941373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0" name="橢圓 99">
                <a:extLst>
                  <a:ext uri="{FF2B5EF4-FFF2-40B4-BE49-F238E27FC236}">
                    <a16:creationId xmlns:a16="http://schemas.microsoft.com/office/drawing/2014/main" id="{0F8AB7AF-78C4-4F97-B0F8-C507C6DB6D5B}"/>
                  </a:ext>
                </a:extLst>
              </p:cNvPr>
              <p:cNvSpPr/>
              <p:nvPr/>
            </p:nvSpPr>
            <p:spPr>
              <a:xfrm>
                <a:off x="2396066" y="2941373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" name="橢圓 100">
                <a:extLst>
                  <a:ext uri="{FF2B5EF4-FFF2-40B4-BE49-F238E27FC236}">
                    <a16:creationId xmlns:a16="http://schemas.microsoft.com/office/drawing/2014/main" id="{D668232B-77D6-4410-847E-9A586A5E8260}"/>
                  </a:ext>
                </a:extLst>
              </p:cNvPr>
              <p:cNvSpPr/>
              <p:nvPr/>
            </p:nvSpPr>
            <p:spPr>
              <a:xfrm>
                <a:off x="1811866" y="3315760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" name="橢圓 101">
                <a:extLst>
                  <a:ext uri="{FF2B5EF4-FFF2-40B4-BE49-F238E27FC236}">
                    <a16:creationId xmlns:a16="http://schemas.microsoft.com/office/drawing/2014/main" id="{E45FE925-F2B1-4AF1-BACB-B38C3B91F2DC}"/>
                  </a:ext>
                </a:extLst>
              </p:cNvPr>
              <p:cNvSpPr/>
              <p:nvPr/>
            </p:nvSpPr>
            <p:spPr>
              <a:xfrm>
                <a:off x="2540000" y="3290095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3" name="橢圓 102">
                <a:extLst>
                  <a:ext uri="{FF2B5EF4-FFF2-40B4-BE49-F238E27FC236}">
                    <a16:creationId xmlns:a16="http://schemas.microsoft.com/office/drawing/2014/main" id="{FEAD0D07-43E6-4B3F-9875-BEEBC129EF08}"/>
                  </a:ext>
                </a:extLst>
              </p:cNvPr>
              <p:cNvSpPr/>
              <p:nvPr/>
            </p:nvSpPr>
            <p:spPr>
              <a:xfrm>
                <a:off x="1955800" y="3611828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4" name="橢圓 103">
                <a:extLst>
                  <a:ext uri="{FF2B5EF4-FFF2-40B4-BE49-F238E27FC236}">
                    <a16:creationId xmlns:a16="http://schemas.microsoft.com/office/drawing/2014/main" id="{11DE5135-B11E-481C-A09F-9838F606C2FB}"/>
                  </a:ext>
                </a:extLst>
              </p:cNvPr>
              <p:cNvSpPr/>
              <p:nvPr/>
            </p:nvSpPr>
            <p:spPr>
              <a:xfrm>
                <a:off x="2396066" y="3611828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5" name="橢圓 104">
                <a:extLst>
                  <a:ext uri="{FF2B5EF4-FFF2-40B4-BE49-F238E27FC236}">
                    <a16:creationId xmlns:a16="http://schemas.microsoft.com/office/drawing/2014/main" id="{173A71A9-B38E-4FE3-83C6-F5832A24A641}"/>
                  </a:ext>
                </a:extLst>
              </p:cNvPr>
              <p:cNvSpPr/>
              <p:nvPr/>
            </p:nvSpPr>
            <p:spPr>
              <a:xfrm>
                <a:off x="1917656" y="4089141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6" name="橢圓 105">
                <a:extLst>
                  <a:ext uri="{FF2B5EF4-FFF2-40B4-BE49-F238E27FC236}">
                    <a16:creationId xmlns:a16="http://schemas.microsoft.com/office/drawing/2014/main" id="{21A322C4-C961-44EB-BC7C-64B0FA4F958F}"/>
                  </a:ext>
                </a:extLst>
              </p:cNvPr>
              <p:cNvSpPr/>
              <p:nvPr/>
            </p:nvSpPr>
            <p:spPr>
              <a:xfrm>
                <a:off x="1943055" y="4613809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7" name="橢圓 106">
                <a:extLst>
                  <a:ext uri="{FF2B5EF4-FFF2-40B4-BE49-F238E27FC236}">
                    <a16:creationId xmlns:a16="http://schemas.microsoft.com/office/drawing/2014/main" id="{6E196ED0-A13D-40B6-ACF3-7572087E03FC}"/>
                  </a:ext>
                </a:extLst>
              </p:cNvPr>
              <p:cNvSpPr/>
              <p:nvPr/>
            </p:nvSpPr>
            <p:spPr>
              <a:xfrm>
                <a:off x="2402415" y="4098531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108" name="直線接點 107">
                <a:extLst>
                  <a:ext uri="{FF2B5EF4-FFF2-40B4-BE49-F238E27FC236}">
                    <a16:creationId xmlns:a16="http://schemas.microsoft.com/office/drawing/2014/main" id="{27731E97-2473-4489-9DCA-53CF01A71F5F}"/>
                  </a:ext>
                </a:extLst>
              </p:cNvPr>
              <p:cNvCxnSpPr>
                <a:cxnSpLocks/>
                <a:endCxn id="98" idx="0"/>
              </p:cNvCxnSpPr>
              <p:nvPr/>
            </p:nvCxnSpPr>
            <p:spPr>
              <a:xfrm>
                <a:off x="2247900" y="2806436"/>
                <a:ext cx="0" cy="134937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線接點 108">
                <a:extLst>
                  <a:ext uri="{FF2B5EF4-FFF2-40B4-BE49-F238E27FC236}">
                    <a16:creationId xmlns:a16="http://schemas.microsoft.com/office/drawing/2014/main" id="{E09BB6D7-65E1-4907-B2B5-5A71414D0E8C}"/>
                  </a:ext>
                </a:extLst>
              </p:cNvPr>
              <p:cNvCxnSpPr>
                <a:cxnSpLocks/>
                <a:stCxn id="98" idx="2"/>
                <a:endCxn id="99" idx="2"/>
              </p:cNvCxnSpPr>
              <p:nvPr/>
            </p:nvCxnSpPr>
            <p:spPr>
              <a:xfrm flipH="1">
                <a:off x="2099734" y="3017573"/>
                <a:ext cx="76199" cy="0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線接點 109">
                <a:extLst>
                  <a:ext uri="{FF2B5EF4-FFF2-40B4-BE49-F238E27FC236}">
                    <a16:creationId xmlns:a16="http://schemas.microsoft.com/office/drawing/2014/main" id="{CC9840FD-89EE-4F91-B2AD-68179E3F7EB6}"/>
                  </a:ext>
                </a:extLst>
              </p:cNvPr>
              <p:cNvCxnSpPr>
                <a:cxnSpLocks/>
                <a:stCxn id="98" idx="6"/>
                <a:endCxn id="100" idx="2"/>
              </p:cNvCxnSpPr>
              <p:nvPr/>
            </p:nvCxnSpPr>
            <p:spPr>
              <a:xfrm>
                <a:off x="2319867" y="3017573"/>
                <a:ext cx="76199" cy="0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線接點 110">
                <a:extLst>
                  <a:ext uri="{FF2B5EF4-FFF2-40B4-BE49-F238E27FC236}">
                    <a16:creationId xmlns:a16="http://schemas.microsoft.com/office/drawing/2014/main" id="{208104BA-18D5-486C-8D89-5AA4C2B94CDD}"/>
                  </a:ext>
                </a:extLst>
              </p:cNvPr>
              <p:cNvCxnSpPr>
                <a:cxnSpLocks/>
                <a:stCxn id="99" idx="3"/>
                <a:endCxn id="101" idx="0"/>
              </p:cNvCxnSpPr>
              <p:nvPr/>
            </p:nvCxnSpPr>
            <p:spPr>
              <a:xfrm flipH="1">
                <a:off x="1883833" y="3071455"/>
                <a:ext cx="93046" cy="244305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線接點 111">
                <a:extLst>
                  <a:ext uri="{FF2B5EF4-FFF2-40B4-BE49-F238E27FC236}">
                    <a16:creationId xmlns:a16="http://schemas.microsoft.com/office/drawing/2014/main" id="{3FA5E2B0-A412-41DD-8C26-8B8CD6C81CA4}"/>
                  </a:ext>
                </a:extLst>
              </p:cNvPr>
              <p:cNvCxnSpPr>
                <a:cxnSpLocks/>
                <a:stCxn id="101" idx="4"/>
                <a:endCxn id="122" idx="4"/>
              </p:cNvCxnSpPr>
              <p:nvPr/>
            </p:nvCxnSpPr>
            <p:spPr>
              <a:xfrm flipH="1">
                <a:off x="1811866" y="3468160"/>
                <a:ext cx="71967" cy="447809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線接點 112">
                <a:extLst>
                  <a:ext uri="{FF2B5EF4-FFF2-40B4-BE49-F238E27FC236}">
                    <a16:creationId xmlns:a16="http://schemas.microsoft.com/office/drawing/2014/main" id="{08D01BA4-25C3-499F-90E2-0AC6F30F8435}"/>
                  </a:ext>
                </a:extLst>
              </p:cNvPr>
              <p:cNvCxnSpPr>
                <a:cxnSpLocks/>
                <a:stCxn id="100" idx="5"/>
                <a:endCxn id="102" idx="0"/>
              </p:cNvCxnSpPr>
              <p:nvPr/>
            </p:nvCxnSpPr>
            <p:spPr>
              <a:xfrm>
                <a:off x="2518921" y="3071455"/>
                <a:ext cx="93046" cy="218640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線接點 113">
                <a:extLst>
                  <a:ext uri="{FF2B5EF4-FFF2-40B4-BE49-F238E27FC236}">
                    <a16:creationId xmlns:a16="http://schemas.microsoft.com/office/drawing/2014/main" id="{9E82B2EE-75CA-412B-BB57-4F2D094D0A73}"/>
                  </a:ext>
                </a:extLst>
              </p:cNvPr>
              <p:cNvCxnSpPr>
                <a:cxnSpLocks/>
                <a:stCxn id="102" idx="4"/>
                <a:endCxn id="123" idx="0"/>
              </p:cNvCxnSpPr>
              <p:nvPr/>
            </p:nvCxnSpPr>
            <p:spPr>
              <a:xfrm>
                <a:off x="2611967" y="3442495"/>
                <a:ext cx="55033" cy="321074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線接點 114">
                <a:extLst>
                  <a:ext uri="{FF2B5EF4-FFF2-40B4-BE49-F238E27FC236}">
                    <a16:creationId xmlns:a16="http://schemas.microsoft.com/office/drawing/2014/main" id="{95FB3A8E-A5A9-449B-A916-D90DA4DF7C16}"/>
                  </a:ext>
                </a:extLst>
              </p:cNvPr>
              <p:cNvCxnSpPr>
                <a:cxnSpLocks/>
                <a:stCxn id="98" idx="3"/>
                <a:endCxn id="103" idx="0"/>
              </p:cNvCxnSpPr>
              <p:nvPr/>
            </p:nvCxnSpPr>
            <p:spPr>
              <a:xfrm flipH="1">
                <a:off x="2027767" y="3071455"/>
                <a:ext cx="169245" cy="540373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線接點 115">
                <a:extLst>
                  <a:ext uri="{FF2B5EF4-FFF2-40B4-BE49-F238E27FC236}">
                    <a16:creationId xmlns:a16="http://schemas.microsoft.com/office/drawing/2014/main" id="{BA1BCCE2-550A-4C37-BC23-68574D0AFCE3}"/>
                  </a:ext>
                </a:extLst>
              </p:cNvPr>
              <p:cNvCxnSpPr>
                <a:cxnSpLocks/>
                <a:stCxn id="98" idx="5"/>
                <a:endCxn id="104" idx="0"/>
              </p:cNvCxnSpPr>
              <p:nvPr/>
            </p:nvCxnSpPr>
            <p:spPr>
              <a:xfrm>
                <a:off x="2298788" y="3071455"/>
                <a:ext cx="169245" cy="540373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線接點 116">
                <a:extLst>
                  <a:ext uri="{FF2B5EF4-FFF2-40B4-BE49-F238E27FC236}">
                    <a16:creationId xmlns:a16="http://schemas.microsoft.com/office/drawing/2014/main" id="{63B0B942-4B9F-466E-AE13-DD22BC7F9FBE}"/>
                  </a:ext>
                </a:extLst>
              </p:cNvPr>
              <p:cNvCxnSpPr>
                <a:cxnSpLocks/>
                <a:stCxn id="103" idx="4"/>
                <a:endCxn id="105" idx="0"/>
              </p:cNvCxnSpPr>
              <p:nvPr/>
            </p:nvCxnSpPr>
            <p:spPr>
              <a:xfrm flipH="1">
                <a:off x="1989623" y="3764228"/>
                <a:ext cx="38144" cy="324913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線接點 117">
                <a:extLst>
                  <a:ext uri="{FF2B5EF4-FFF2-40B4-BE49-F238E27FC236}">
                    <a16:creationId xmlns:a16="http://schemas.microsoft.com/office/drawing/2014/main" id="{B30EF2D0-DD38-4BEE-BECB-7D36EA2891B5}"/>
                  </a:ext>
                </a:extLst>
              </p:cNvPr>
              <p:cNvCxnSpPr>
                <a:cxnSpLocks/>
                <a:stCxn id="105" idx="4"/>
                <a:endCxn id="106" idx="0"/>
              </p:cNvCxnSpPr>
              <p:nvPr/>
            </p:nvCxnSpPr>
            <p:spPr>
              <a:xfrm>
                <a:off x="1989623" y="4241541"/>
                <a:ext cx="25399" cy="372268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線接點 118">
                <a:extLst>
                  <a:ext uri="{FF2B5EF4-FFF2-40B4-BE49-F238E27FC236}">
                    <a16:creationId xmlns:a16="http://schemas.microsoft.com/office/drawing/2014/main" id="{0EA7D76C-8697-4D3C-805D-A52C6D48E20C}"/>
                  </a:ext>
                </a:extLst>
              </p:cNvPr>
              <p:cNvCxnSpPr>
                <a:cxnSpLocks/>
                <a:stCxn id="104" idx="4"/>
                <a:endCxn id="107" idx="0"/>
              </p:cNvCxnSpPr>
              <p:nvPr/>
            </p:nvCxnSpPr>
            <p:spPr>
              <a:xfrm>
                <a:off x="2468033" y="3764228"/>
                <a:ext cx="6349" cy="334303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線接點 119">
                <a:extLst>
                  <a:ext uri="{FF2B5EF4-FFF2-40B4-BE49-F238E27FC236}">
                    <a16:creationId xmlns:a16="http://schemas.microsoft.com/office/drawing/2014/main" id="{96A32F3B-4CAB-474B-97C4-D2D16144CA8C}"/>
                  </a:ext>
                </a:extLst>
              </p:cNvPr>
              <p:cNvCxnSpPr>
                <a:cxnSpLocks/>
                <a:stCxn id="107" idx="4"/>
                <a:endCxn id="121" idx="4"/>
              </p:cNvCxnSpPr>
              <p:nvPr/>
            </p:nvCxnSpPr>
            <p:spPr>
              <a:xfrm flipH="1">
                <a:off x="2445851" y="4250931"/>
                <a:ext cx="28531" cy="552513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橢圓 120">
                <a:extLst>
                  <a:ext uri="{FF2B5EF4-FFF2-40B4-BE49-F238E27FC236}">
                    <a16:creationId xmlns:a16="http://schemas.microsoft.com/office/drawing/2014/main" id="{3D1C7262-DACA-4D90-BB87-68439F511D92}"/>
                  </a:ext>
                </a:extLst>
              </p:cNvPr>
              <p:cNvSpPr/>
              <p:nvPr/>
            </p:nvSpPr>
            <p:spPr>
              <a:xfrm>
                <a:off x="2373884" y="4651044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2" name="橢圓 121">
                <a:extLst>
                  <a:ext uri="{FF2B5EF4-FFF2-40B4-BE49-F238E27FC236}">
                    <a16:creationId xmlns:a16="http://schemas.microsoft.com/office/drawing/2014/main" id="{2B6B68C5-BB80-4A10-8B7F-F8B5D6ED2547}"/>
                  </a:ext>
                </a:extLst>
              </p:cNvPr>
              <p:cNvSpPr/>
              <p:nvPr/>
            </p:nvSpPr>
            <p:spPr>
              <a:xfrm>
                <a:off x="1739899" y="3763569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" name="橢圓 122">
                <a:extLst>
                  <a:ext uri="{FF2B5EF4-FFF2-40B4-BE49-F238E27FC236}">
                    <a16:creationId xmlns:a16="http://schemas.microsoft.com/office/drawing/2014/main" id="{698AA549-5C51-4366-B883-B06E6F65469B}"/>
                  </a:ext>
                </a:extLst>
              </p:cNvPr>
              <p:cNvSpPr/>
              <p:nvPr/>
            </p:nvSpPr>
            <p:spPr>
              <a:xfrm>
                <a:off x="2595033" y="3763569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5" name="群組 64">
              <a:extLst>
                <a:ext uri="{FF2B5EF4-FFF2-40B4-BE49-F238E27FC236}">
                  <a16:creationId xmlns:a16="http://schemas.microsoft.com/office/drawing/2014/main" id="{5A789FC1-2A42-48B4-AF0A-01CD2E0CA1CA}"/>
                </a:ext>
              </a:extLst>
            </p:cNvPr>
            <p:cNvGrpSpPr/>
            <p:nvPr/>
          </p:nvGrpSpPr>
          <p:grpSpPr>
            <a:xfrm>
              <a:off x="1515534" y="2929467"/>
              <a:ext cx="1244600" cy="2429933"/>
              <a:chOff x="1625600" y="2497667"/>
              <a:chExt cx="1244600" cy="2429933"/>
            </a:xfrm>
          </p:grpSpPr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214C2FDB-965C-425D-8720-244CDE745022}"/>
                  </a:ext>
                </a:extLst>
              </p:cNvPr>
              <p:cNvSpPr/>
              <p:nvPr/>
            </p:nvSpPr>
            <p:spPr>
              <a:xfrm>
                <a:off x="1625600" y="2497667"/>
                <a:ext cx="1244600" cy="242993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" name="橢圓 4">
                <a:extLst>
                  <a:ext uri="{FF2B5EF4-FFF2-40B4-BE49-F238E27FC236}">
                    <a16:creationId xmlns:a16="http://schemas.microsoft.com/office/drawing/2014/main" id="{C7E28158-7588-436C-A514-79D74BF0E118}"/>
                  </a:ext>
                </a:extLst>
              </p:cNvPr>
              <p:cNvSpPr/>
              <p:nvPr/>
            </p:nvSpPr>
            <p:spPr>
              <a:xfrm>
                <a:off x="2175933" y="2654036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" name="橢圓 5">
                <a:extLst>
                  <a:ext uri="{FF2B5EF4-FFF2-40B4-BE49-F238E27FC236}">
                    <a16:creationId xmlns:a16="http://schemas.microsoft.com/office/drawing/2014/main" id="{09351B35-FBFE-4714-BB49-0BCB2AB54245}"/>
                  </a:ext>
                </a:extLst>
              </p:cNvPr>
              <p:cNvSpPr/>
              <p:nvPr/>
            </p:nvSpPr>
            <p:spPr>
              <a:xfrm>
                <a:off x="2175933" y="2941373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" name="橢圓 6">
                <a:extLst>
                  <a:ext uri="{FF2B5EF4-FFF2-40B4-BE49-F238E27FC236}">
                    <a16:creationId xmlns:a16="http://schemas.microsoft.com/office/drawing/2014/main" id="{6DFCF294-E42A-46F7-9BFD-2AA5A9BDD3CC}"/>
                  </a:ext>
                </a:extLst>
              </p:cNvPr>
              <p:cNvSpPr/>
              <p:nvPr/>
            </p:nvSpPr>
            <p:spPr>
              <a:xfrm>
                <a:off x="1955800" y="2941373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" name="橢圓 7">
                <a:extLst>
                  <a:ext uri="{FF2B5EF4-FFF2-40B4-BE49-F238E27FC236}">
                    <a16:creationId xmlns:a16="http://schemas.microsoft.com/office/drawing/2014/main" id="{82B68FDD-48B3-48AA-881A-EB07F4AED02C}"/>
                  </a:ext>
                </a:extLst>
              </p:cNvPr>
              <p:cNvSpPr/>
              <p:nvPr/>
            </p:nvSpPr>
            <p:spPr>
              <a:xfrm>
                <a:off x="2396066" y="2941373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" name="橢圓 8">
                <a:extLst>
                  <a:ext uri="{FF2B5EF4-FFF2-40B4-BE49-F238E27FC236}">
                    <a16:creationId xmlns:a16="http://schemas.microsoft.com/office/drawing/2014/main" id="{32391209-64CA-404E-A569-3815F8186CF7}"/>
                  </a:ext>
                </a:extLst>
              </p:cNvPr>
              <p:cNvSpPr/>
              <p:nvPr/>
            </p:nvSpPr>
            <p:spPr>
              <a:xfrm>
                <a:off x="1811866" y="3315760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" name="橢圓 9">
                <a:extLst>
                  <a:ext uri="{FF2B5EF4-FFF2-40B4-BE49-F238E27FC236}">
                    <a16:creationId xmlns:a16="http://schemas.microsoft.com/office/drawing/2014/main" id="{8C01E241-B0D7-4867-9E04-1567EAAB9E0A}"/>
                  </a:ext>
                </a:extLst>
              </p:cNvPr>
              <p:cNvSpPr/>
              <p:nvPr/>
            </p:nvSpPr>
            <p:spPr>
              <a:xfrm>
                <a:off x="2540000" y="3290095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" name="橢圓 10">
                <a:extLst>
                  <a:ext uri="{FF2B5EF4-FFF2-40B4-BE49-F238E27FC236}">
                    <a16:creationId xmlns:a16="http://schemas.microsoft.com/office/drawing/2014/main" id="{68F04813-2505-4F47-A477-1340AC57628A}"/>
                  </a:ext>
                </a:extLst>
              </p:cNvPr>
              <p:cNvSpPr/>
              <p:nvPr/>
            </p:nvSpPr>
            <p:spPr>
              <a:xfrm>
                <a:off x="1955800" y="3611828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" name="橢圓 11">
                <a:extLst>
                  <a:ext uri="{FF2B5EF4-FFF2-40B4-BE49-F238E27FC236}">
                    <a16:creationId xmlns:a16="http://schemas.microsoft.com/office/drawing/2014/main" id="{1A1A3E39-2496-4463-AFE4-9D9EFC0BC434}"/>
                  </a:ext>
                </a:extLst>
              </p:cNvPr>
              <p:cNvSpPr/>
              <p:nvPr/>
            </p:nvSpPr>
            <p:spPr>
              <a:xfrm>
                <a:off x="2396066" y="3611828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" name="橢圓 12">
                <a:extLst>
                  <a:ext uri="{FF2B5EF4-FFF2-40B4-BE49-F238E27FC236}">
                    <a16:creationId xmlns:a16="http://schemas.microsoft.com/office/drawing/2014/main" id="{F81DB3E0-C23D-4744-849B-BE4A557E90F2}"/>
                  </a:ext>
                </a:extLst>
              </p:cNvPr>
              <p:cNvSpPr/>
              <p:nvPr/>
            </p:nvSpPr>
            <p:spPr>
              <a:xfrm>
                <a:off x="1917656" y="4089141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" name="橢圓 13">
                <a:extLst>
                  <a:ext uri="{FF2B5EF4-FFF2-40B4-BE49-F238E27FC236}">
                    <a16:creationId xmlns:a16="http://schemas.microsoft.com/office/drawing/2014/main" id="{25290355-7A0A-45B4-8948-9DCD23D2A9DB}"/>
                  </a:ext>
                </a:extLst>
              </p:cNvPr>
              <p:cNvSpPr/>
              <p:nvPr/>
            </p:nvSpPr>
            <p:spPr>
              <a:xfrm>
                <a:off x="1943055" y="4613809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" name="橢圓 14">
                <a:extLst>
                  <a:ext uri="{FF2B5EF4-FFF2-40B4-BE49-F238E27FC236}">
                    <a16:creationId xmlns:a16="http://schemas.microsoft.com/office/drawing/2014/main" id="{1D0213AE-B0B6-4F48-88FE-F5C03A438CFA}"/>
                  </a:ext>
                </a:extLst>
              </p:cNvPr>
              <p:cNvSpPr/>
              <p:nvPr/>
            </p:nvSpPr>
            <p:spPr>
              <a:xfrm>
                <a:off x="2402415" y="4098531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22" name="直線接點 21">
                <a:extLst>
                  <a:ext uri="{FF2B5EF4-FFF2-40B4-BE49-F238E27FC236}">
                    <a16:creationId xmlns:a16="http://schemas.microsoft.com/office/drawing/2014/main" id="{A3218861-95FF-488D-8C41-737773909323}"/>
                  </a:ext>
                </a:extLst>
              </p:cNvPr>
              <p:cNvCxnSpPr>
                <a:endCxn id="6" idx="0"/>
              </p:cNvCxnSpPr>
              <p:nvPr/>
            </p:nvCxnSpPr>
            <p:spPr>
              <a:xfrm>
                <a:off x="2247900" y="2806436"/>
                <a:ext cx="0" cy="134937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線接點 23">
                <a:extLst>
                  <a:ext uri="{FF2B5EF4-FFF2-40B4-BE49-F238E27FC236}">
                    <a16:creationId xmlns:a16="http://schemas.microsoft.com/office/drawing/2014/main" id="{E683C2C4-D193-4393-A9BB-7FBB5591EC04}"/>
                  </a:ext>
                </a:extLst>
              </p:cNvPr>
              <p:cNvCxnSpPr>
                <a:stCxn id="6" idx="2"/>
                <a:endCxn id="7" idx="2"/>
              </p:cNvCxnSpPr>
              <p:nvPr/>
            </p:nvCxnSpPr>
            <p:spPr>
              <a:xfrm flipH="1">
                <a:off x="2099734" y="3017573"/>
                <a:ext cx="76199" cy="0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線接點 25">
                <a:extLst>
                  <a:ext uri="{FF2B5EF4-FFF2-40B4-BE49-F238E27FC236}">
                    <a16:creationId xmlns:a16="http://schemas.microsoft.com/office/drawing/2014/main" id="{20A09D3B-27F7-4F1B-8C17-1C0F13C221EB}"/>
                  </a:ext>
                </a:extLst>
              </p:cNvPr>
              <p:cNvCxnSpPr>
                <a:stCxn id="6" idx="6"/>
                <a:endCxn id="8" idx="2"/>
              </p:cNvCxnSpPr>
              <p:nvPr/>
            </p:nvCxnSpPr>
            <p:spPr>
              <a:xfrm>
                <a:off x="2319867" y="3017573"/>
                <a:ext cx="76199" cy="0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線接點 27">
                <a:extLst>
                  <a:ext uri="{FF2B5EF4-FFF2-40B4-BE49-F238E27FC236}">
                    <a16:creationId xmlns:a16="http://schemas.microsoft.com/office/drawing/2014/main" id="{A34AE110-8B64-4160-9D23-E04128B802C2}"/>
                  </a:ext>
                </a:extLst>
              </p:cNvPr>
              <p:cNvCxnSpPr>
                <a:cxnSpLocks/>
                <a:stCxn id="7" idx="3"/>
                <a:endCxn id="9" idx="0"/>
              </p:cNvCxnSpPr>
              <p:nvPr/>
            </p:nvCxnSpPr>
            <p:spPr>
              <a:xfrm flipH="1">
                <a:off x="1883833" y="3071455"/>
                <a:ext cx="93046" cy="244305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線接點 29">
                <a:extLst>
                  <a:ext uri="{FF2B5EF4-FFF2-40B4-BE49-F238E27FC236}">
                    <a16:creationId xmlns:a16="http://schemas.microsoft.com/office/drawing/2014/main" id="{D2ADEC6C-D5A4-4AEB-83CC-C110DF3AD481}"/>
                  </a:ext>
                </a:extLst>
              </p:cNvPr>
              <p:cNvCxnSpPr>
                <a:cxnSpLocks/>
                <a:stCxn id="9" idx="4"/>
                <a:endCxn id="17" idx="4"/>
              </p:cNvCxnSpPr>
              <p:nvPr/>
            </p:nvCxnSpPr>
            <p:spPr>
              <a:xfrm flipH="1">
                <a:off x="1811866" y="3468160"/>
                <a:ext cx="71967" cy="447809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線接點 31">
                <a:extLst>
                  <a:ext uri="{FF2B5EF4-FFF2-40B4-BE49-F238E27FC236}">
                    <a16:creationId xmlns:a16="http://schemas.microsoft.com/office/drawing/2014/main" id="{CAF351AE-D85B-4F9E-B8D3-8204650CA053}"/>
                  </a:ext>
                </a:extLst>
              </p:cNvPr>
              <p:cNvCxnSpPr>
                <a:stCxn id="8" idx="5"/>
                <a:endCxn id="10" idx="0"/>
              </p:cNvCxnSpPr>
              <p:nvPr/>
            </p:nvCxnSpPr>
            <p:spPr>
              <a:xfrm>
                <a:off x="2518921" y="3071455"/>
                <a:ext cx="93046" cy="218640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接點 33">
                <a:extLst>
                  <a:ext uri="{FF2B5EF4-FFF2-40B4-BE49-F238E27FC236}">
                    <a16:creationId xmlns:a16="http://schemas.microsoft.com/office/drawing/2014/main" id="{223EE194-817C-4A47-8128-178A65A37F7E}"/>
                  </a:ext>
                </a:extLst>
              </p:cNvPr>
              <p:cNvCxnSpPr>
                <a:stCxn id="10" idx="4"/>
                <a:endCxn id="18" idx="0"/>
              </p:cNvCxnSpPr>
              <p:nvPr/>
            </p:nvCxnSpPr>
            <p:spPr>
              <a:xfrm>
                <a:off x="2611967" y="3442495"/>
                <a:ext cx="55033" cy="321074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接點 35">
                <a:extLst>
                  <a:ext uri="{FF2B5EF4-FFF2-40B4-BE49-F238E27FC236}">
                    <a16:creationId xmlns:a16="http://schemas.microsoft.com/office/drawing/2014/main" id="{BCE12406-86B3-4D04-8551-F0863AA10669}"/>
                  </a:ext>
                </a:extLst>
              </p:cNvPr>
              <p:cNvCxnSpPr>
                <a:stCxn id="6" idx="3"/>
                <a:endCxn id="11" idx="0"/>
              </p:cNvCxnSpPr>
              <p:nvPr/>
            </p:nvCxnSpPr>
            <p:spPr>
              <a:xfrm flipH="1">
                <a:off x="2027767" y="3071455"/>
                <a:ext cx="169245" cy="540373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線接點 37">
                <a:extLst>
                  <a:ext uri="{FF2B5EF4-FFF2-40B4-BE49-F238E27FC236}">
                    <a16:creationId xmlns:a16="http://schemas.microsoft.com/office/drawing/2014/main" id="{68D152A4-23E4-43D6-AD1B-6463FAB5797A}"/>
                  </a:ext>
                </a:extLst>
              </p:cNvPr>
              <p:cNvCxnSpPr>
                <a:stCxn id="6" idx="5"/>
                <a:endCxn id="12" idx="0"/>
              </p:cNvCxnSpPr>
              <p:nvPr/>
            </p:nvCxnSpPr>
            <p:spPr>
              <a:xfrm>
                <a:off x="2298788" y="3071455"/>
                <a:ext cx="169245" cy="540373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接點 39">
                <a:extLst>
                  <a:ext uri="{FF2B5EF4-FFF2-40B4-BE49-F238E27FC236}">
                    <a16:creationId xmlns:a16="http://schemas.microsoft.com/office/drawing/2014/main" id="{E9298A6D-3C93-43AB-A5E6-22A926DBEC4A}"/>
                  </a:ext>
                </a:extLst>
              </p:cNvPr>
              <p:cNvCxnSpPr>
                <a:stCxn id="11" idx="4"/>
                <a:endCxn id="13" idx="0"/>
              </p:cNvCxnSpPr>
              <p:nvPr/>
            </p:nvCxnSpPr>
            <p:spPr>
              <a:xfrm flipH="1">
                <a:off x="1989623" y="3764228"/>
                <a:ext cx="38144" cy="324913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接點 41">
                <a:extLst>
                  <a:ext uri="{FF2B5EF4-FFF2-40B4-BE49-F238E27FC236}">
                    <a16:creationId xmlns:a16="http://schemas.microsoft.com/office/drawing/2014/main" id="{C11F539A-7180-42FE-BFB6-ADD9BE7FD225}"/>
                  </a:ext>
                </a:extLst>
              </p:cNvPr>
              <p:cNvCxnSpPr>
                <a:cxnSpLocks/>
                <a:stCxn id="13" idx="4"/>
                <a:endCxn id="14" idx="0"/>
              </p:cNvCxnSpPr>
              <p:nvPr/>
            </p:nvCxnSpPr>
            <p:spPr>
              <a:xfrm>
                <a:off x="1989623" y="4241541"/>
                <a:ext cx="25399" cy="372268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接點 44">
                <a:extLst>
                  <a:ext uri="{FF2B5EF4-FFF2-40B4-BE49-F238E27FC236}">
                    <a16:creationId xmlns:a16="http://schemas.microsoft.com/office/drawing/2014/main" id="{3C849E1C-4559-4588-92A1-57967648B90A}"/>
                  </a:ext>
                </a:extLst>
              </p:cNvPr>
              <p:cNvCxnSpPr>
                <a:stCxn id="12" idx="4"/>
                <a:endCxn id="15" idx="0"/>
              </p:cNvCxnSpPr>
              <p:nvPr/>
            </p:nvCxnSpPr>
            <p:spPr>
              <a:xfrm>
                <a:off x="2468033" y="3764228"/>
                <a:ext cx="6349" cy="334303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接點 46">
                <a:extLst>
                  <a:ext uri="{FF2B5EF4-FFF2-40B4-BE49-F238E27FC236}">
                    <a16:creationId xmlns:a16="http://schemas.microsoft.com/office/drawing/2014/main" id="{F6B09844-8E6A-4E9E-BECF-7200F4377401}"/>
                  </a:ext>
                </a:extLst>
              </p:cNvPr>
              <p:cNvCxnSpPr>
                <a:stCxn id="15" idx="4"/>
                <a:endCxn id="16" idx="4"/>
              </p:cNvCxnSpPr>
              <p:nvPr/>
            </p:nvCxnSpPr>
            <p:spPr>
              <a:xfrm flipH="1">
                <a:off x="2445851" y="4250931"/>
                <a:ext cx="28531" cy="552513"/>
              </a:xfrm>
              <a:prstGeom prst="line">
                <a:avLst/>
              </a:prstGeom>
              <a:ln w="381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橢圓 15">
                <a:extLst>
                  <a:ext uri="{FF2B5EF4-FFF2-40B4-BE49-F238E27FC236}">
                    <a16:creationId xmlns:a16="http://schemas.microsoft.com/office/drawing/2014/main" id="{6E5137F7-6DDE-48C8-8C3D-78B299463ACA}"/>
                  </a:ext>
                </a:extLst>
              </p:cNvPr>
              <p:cNvSpPr/>
              <p:nvPr/>
            </p:nvSpPr>
            <p:spPr>
              <a:xfrm>
                <a:off x="2373884" y="4651044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" name="橢圓 16">
                <a:extLst>
                  <a:ext uri="{FF2B5EF4-FFF2-40B4-BE49-F238E27FC236}">
                    <a16:creationId xmlns:a16="http://schemas.microsoft.com/office/drawing/2014/main" id="{FC89D6D3-4A23-46D0-AB55-EE21CC6E7864}"/>
                  </a:ext>
                </a:extLst>
              </p:cNvPr>
              <p:cNvSpPr/>
              <p:nvPr/>
            </p:nvSpPr>
            <p:spPr>
              <a:xfrm>
                <a:off x="1739899" y="3763569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8" name="橢圓 17">
                <a:extLst>
                  <a:ext uri="{FF2B5EF4-FFF2-40B4-BE49-F238E27FC236}">
                    <a16:creationId xmlns:a16="http://schemas.microsoft.com/office/drawing/2014/main" id="{2517A871-4D32-4DA1-89FF-FD4F8A87DD1E}"/>
                  </a:ext>
                </a:extLst>
              </p:cNvPr>
              <p:cNvSpPr/>
              <p:nvPr/>
            </p:nvSpPr>
            <p:spPr>
              <a:xfrm>
                <a:off x="2595033" y="3763569"/>
                <a:ext cx="143934" cy="152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3" name="文字方塊 152">
                  <a:extLst>
                    <a:ext uri="{FF2B5EF4-FFF2-40B4-BE49-F238E27FC236}">
                      <a16:creationId xmlns:a16="http://schemas.microsoft.com/office/drawing/2014/main" id="{4CD3DC44-525C-4F02-85F7-1A0E20796D2F}"/>
                    </a:ext>
                  </a:extLst>
                </p:cNvPr>
                <p:cNvSpPr txBox="1"/>
                <p:nvPr/>
              </p:nvSpPr>
              <p:spPr>
                <a:xfrm>
                  <a:off x="2417101" y="5404124"/>
                  <a:ext cx="471026" cy="32508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TW" altLang="en-US" sz="1400" i="1" smtClean="0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  <m:sub>
                            <m: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153" name="文字方塊 152">
                  <a:extLst>
                    <a:ext uri="{FF2B5EF4-FFF2-40B4-BE49-F238E27FC236}">
                      <a16:creationId xmlns:a16="http://schemas.microsoft.com/office/drawing/2014/main" id="{4CD3DC44-525C-4F02-85F7-1A0E20796D2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17101" y="5404124"/>
                  <a:ext cx="471026" cy="325089"/>
                </a:xfrm>
                <a:prstGeom prst="rect">
                  <a:avLst/>
                </a:prstGeom>
                <a:blipFill>
                  <a:blip r:embed="rId4"/>
                  <a:stretch>
                    <a:fillRect b="-1852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4" name="文字方塊 153">
                  <a:extLst>
                    <a:ext uri="{FF2B5EF4-FFF2-40B4-BE49-F238E27FC236}">
                      <a16:creationId xmlns:a16="http://schemas.microsoft.com/office/drawing/2014/main" id="{227968E7-E633-4FBB-B985-537033D0B034}"/>
                    </a:ext>
                  </a:extLst>
                </p:cNvPr>
                <p:cNvSpPr txBox="1"/>
                <p:nvPr/>
              </p:nvSpPr>
              <p:spPr>
                <a:xfrm>
                  <a:off x="2803570" y="5147052"/>
                  <a:ext cx="457561" cy="32508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TW" altLang="en-US" sz="1400" i="1" smtClean="0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  <m:sub>
                            <m: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  <m:t>𝑡𝑗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154" name="文字方塊 153">
                  <a:extLst>
                    <a:ext uri="{FF2B5EF4-FFF2-40B4-BE49-F238E27FC236}">
                      <a16:creationId xmlns:a16="http://schemas.microsoft.com/office/drawing/2014/main" id="{227968E7-E633-4FBB-B985-537033D0B03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03570" y="5147052"/>
                  <a:ext cx="457561" cy="325089"/>
                </a:xfrm>
                <a:prstGeom prst="rect">
                  <a:avLst/>
                </a:prstGeom>
                <a:blipFill>
                  <a:blip r:embed="rId5"/>
                  <a:stretch>
                    <a:fillRect b="-1852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5" name="文字方塊 154">
                  <a:extLst>
                    <a:ext uri="{FF2B5EF4-FFF2-40B4-BE49-F238E27FC236}">
                      <a16:creationId xmlns:a16="http://schemas.microsoft.com/office/drawing/2014/main" id="{D734BA34-1A4C-4C95-AE1C-86D93AC9579F}"/>
                    </a:ext>
                  </a:extLst>
                </p:cNvPr>
                <p:cNvSpPr txBox="1"/>
                <p:nvPr/>
              </p:nvSpPr>
              <p:spPr>
                <a:xfrm>
                  <a:off x="3167591" y="4880203"/>
                  <a:ext cx="486415" cy="32508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TW" altLang="en-US" sz="1400" i="1" smtClean="0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  <m:sub>
                            <m:r>
                              <a:rPr lang="en-US" altLang="zh-TW" sz="1400" b="0" i="1" smtClean="0">
                                <a:latin typeface="Cambria Math" panose="02040503050406030204" pitchFamily="18" charset="0"/>
                              </a:rPr>
                              <m:t>𝑇𝑗</m:t>
                            </m:r>
                          </m:sub>
                        </m:sSub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155" name="文字方塊 154">
                  <a:extLst>
                    <a:ext uri="{FF2B5EF4-FFF2-40B4-BE49-F238E27FC236}">
                      <a16:creationId xmlns:a16="http://schemas.microsoft.com/office/drawing/2014/main" id="{D734BA34-1A4C-4C95-AE1C-86D93AC9579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67591" y="4880203"/>
                  <a:ext cx="486415" cy="325089"/>
                </a:xfrm>
                <a:prstGeom prst="rect">
                  <a:avLst/>
                </a:prstGeom>
                <a:blipFill>
                  <a:blip r:embed="rId6"/>
                  <a:stretch>
                    <a:fillRect b="-1852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57" name="直線單箭頭接點 156">
              <a:extLst>
                <a:ext uri="{FF2B5EF4-FFF2-40B4-BE49-F238E27FC236}">
                  <a16:creationId xmlns:a16="http://schemas.microsoft.com/office/drawing/2014/main" id="{78D206BE-CFC8-40C2-A7F8-2384F8A043F3}"/>
                </a:ext>
              </a:extLst>
            </p:cNvPr>
            <p:cNvCxnSpPr/>
            <p:nvPr/>
          </p:nvCxnSpPr>
          <p:spPr>
            <a:xfrm flipV="1">
              <a:off x="3011443" y="5133094"/>
              <a:ext cx="665605" cy="62368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8" name="文字方塊 157">
              <a:extLst>
                <a:ext uri="{FF2B5EF4-FFF2-40B4-BE49-F238E27FC236}">
                  <a16:creationId xmlns:a16="http://schemas.microsoft.com/office/drawing/2014/main" id="{BFECFAA8-71FA-4E11-8E3B-9CEC6357B630}"/>
                </a:ext>
              </a:extLst>
            </p:cNvPr>
            <p:cNvSpPr txBox="1"/>
            <p:nvPr/>
          </p:nvSpPr>
          <p:spPr>
            <a:xfrm rot="18982205">
              <a:off x="3020964" y="5433038"/>
              <a:ext cx="8195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/>
                <a:t>Temporal</a:t>
              </a:r>
              <a:endParaRPr lang="zh-TW" altLang="en-US" sz="1200" dirty="0"/>
            </a:p>
          </p:txBody>
        </p:sp>
      </p:grpSp>
      <p:sp>
        <p:nvSpPr>
          <p:cNvPr id="162" name="橢圓 161">
            <a:extLst>
              <a:ext uri="{FF2B5EF4-FFF2-40B4-BE49-F238E27FC236}">
                <a16:creationId xmlns:a16="http://schemas.microsoft.com/office/drawing/2014/main" id="{90B65446-647A-44A3-8858-80E62C6FDA72}"/>
              </a:ext>
            </a:extLst>
          </p:cNvPr>
          <p:cNvSpPr/>
          <p:nvPr/>
        </p:nvSpPr>
        <p:spPr>
          <a:xfrm>
            <a:off x="4421291" y="2416439"/>
            <a:ext cx="143934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63" name="直線接點 162">
            <a:extLst>
              <a:ext uri="{FF2B5EF4-FFF2-40B4-BE49-F238E27FC236}">
                <a16:creationId xmlns:a16="http://schemas.microsoft.com/office/drawing/2014/main" id="{BE4DC9B0-A8A9-4644-AC2A-B96BDDB9000C}"/>
              </a:ext>
            </a:extLst>
          </p:cNvPr>
          <p:cNvCxnSpPr>
            <a:cxnSpLocks/>
          </p:cNvCxnSpPr>
          <p:nvPr/>
        </p:nvCxnSpPr>
        <p:spPr>
          <a:xfrm flipH="1">
            <a:off x="4231237" y="2890053"/>
            <a:ext cx="524043" cy="0"/>
          </a:xfrm>
          <a:prstGeom prst="line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48137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E0BC900-4E50-48AC-94C3-10B2DF5C6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Teacher Network – GCN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87E9ACAC-B616-4ABE-8861-451AE3B9DF6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530726"/>
              </a:xfrm>
            </p:spPr>
            <p:txBody>
              <a:bodyPr/>
              <a:lstStyle/>
              <a:p>
                <a:r>
                  <a:rPr lang="en-US" altLang="zh-TW" dirty="0"/>
                  <a:t>The graph convolution for node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TW" altLang="en-US" i="1">
                            <a:latin typeface="Cambria Math" panose="02040503050406030204" pitchFamily="18" charset="0"/>
                          </a:rPr>
                          <m:t>𝜐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𝑡𝑗</m:t>
                        </m:r>
                      </m:sub>
                    </m:sSub>
                  </m:oMath>
                </a14:m>
                <a:endParaRPr lang="en-US" altLang="zh-TW" dirty="0"/>
              </a:p>
              <a:p>
                <a:pPr marL="0" indent="0">
                  <a:buNone/>
                </a:pPr>
                <a:endParaRPr lang="en-US" altLang="zh-TW" sz="1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𝑜𝑢𝑡</m:t>
                          </m:r>
                        </m:sub>
                      </m:sSub>
                      <m:d>
                        <m:dPr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TW" altLang="en-US" i="1">
                                  <a:latin typeface="Cambria Math" panose="02040503050406030204" pitchFamily="18" charset="0"/>
                                </a:rPr>
                                <m:t>𝜐</m:t>
                              </m:r>
                            </m:e>
                            <m:sub>
                              <m:r>
                                <a:rPr lang="en-US" altLang="zh-TW" i="1">
                                  <a:latin typeface="Cambria Math" panose="02040503050406030204" pitchFamily="18" charset="0"/>
                                </a:rPr>
                                <m:t>𝑡𝑗</m:t>
                              </m:r>
                            </m:sub>
                          </m:sSub>
                        </m:e>
                      </m:d>
                      <m:r>
                        <a:rPr lang="en-US" altLang="zh-TW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subSup"/>
                          <m:supHide m:val="on"/>
                          <m:ctrlP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altLang="zh-TW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TW" altLang="en-US" i="1">
                                  <a:latin typeface="Cambria Math" panose="02040503050406030204" pitchFamily="18" charset="0"/>
                                </a:rPr>
                                <m:t>𝜐</m:t>
                              </m:r>
                            </m:e>
                            <m:sub>
                              <m:r>
                                <a:rPr lang="en-US" altLang="zh-TW" i="1">
                                  <a:latin typeface="Cambria Math" panose="02040503050406030204" pitchFamily="18" charset="0"/>
                                </a:rPr>
                                <m:t>𝑡𝑗</m:t>
                              </m:r>
                            </m:sub>
                          </m:sSub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∈</m:t>
                          </m:r>
                          <m:sSub>
                            <m:sSubPr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altLang="zh-TW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i="1">
                                      <a:latin typeface="Cambria Math" panose="02040503050406030204" pitchFamily="18" charset="0"/>
                                    </a:rPr>
                                    <m:t>𝜐</m:t>
                                  </m:r>
                                </m:e>
                                <m:sub>
                                  <m:r>
                                    <a:rPr lang="en-US" altLang="zh-TW" i="1">
                                      <a:latin typeface="Cambria Math" panose="02040503050406030204" pitchFamily="18" charset="0"/>
                                    </a:rPr>
                                    <m:t>𝑡𝑗</m:t>
                                  </m:r>
                                </m:sub>
                              </m:sSub>
                            </m:sub>
                          </m:sSub>
                        </m:sub>
                        <m:sup/>
                        <m:e>
                          <m:f>
                            <m:fPr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𝑍</m:t>
                                  </m:r>
                                </m:e>
                                <m:sub>
                                  <m:r>
                                    <a:rPr lang="en-US" altLang="zh-TW" b="0" i="1" smtClean="0">
                                      <a:latin typeface="Cambria Math" panose="02040503050406030204" pitchFamily="18" charset="0"/>
                                    </a:rPr>
                                    <m:t>𝑡𝑖</m:t>
                                  </m:r>
                                </m:sub>
                              </m:sSub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TW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i="1">
                                      <a:latin typeface="Cambria Math" panose="02040503050406030204" pitchFamily="18" charset="0"/>
                                    </a:rPr>
                                    <m:t>𝜐</m:t>
                                  </m:r>
                                </m:e>
                                <m:sub>
                                  <m:r>
                                    <a:rPr lang="en-US" altLang="zh-TW" i="1">
                                      <a:latin typeface="Cambria Math" panose="02040503050406030204" pitchFamily="18" charset="0"/>
                                    </a:rPr>
                                    <m:t>𝑡𝑗</m:t>
                                  </m:r>
                                </m:sub>
                              </m:sSub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den>
                          </m:f>
                          <m:sSub>
                            <m:sSubPr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zh-TW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TW" altLang="en-US" i="1">
                                      <a:latin typeface="Cambria Math" panose="02040503050406030204" pitchFamily="18" charset="0"/>
                                    </a:rPr>
                                    <m:t>𝜐</m:t>
                                  </m:r>
                                </m:e>
                                <m:sub>
                                  <m:r>
                                    <a:rPr lang="en-US" altLang="zh-TW" i="1">
                                      <a:latin typeface="Cambria Math" panose="02040503050406030204" pitchFamily="18" charset="0"/>
                                    </a:rPr>
                                    <m:t>𝑡𝑗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𝑊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altLang="zh-TW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TW" altLang="en-US" i="1">
                                  <a:latin typeface="Cambria Math" panose="02040503050406030204" pitchFamily="18" charset="0"/>
                                </a:rPr>
                                <m:t>𝜐</m:t>
                              </m:r>
                            </m:e>
                            <m:sub>
                              <m:r>
                                <a:rPr lang="en-US" altLang="zh-TW" i="1">
                                  <a:latin typeface="Cambria Math" panose="02040503050406030204" pitchFamily="18" charset="0"/>
                                </a:rPr>
                                <m:t>𝑡𝑗</m:t>
                              </m:r>
                            </m:sub>
                          </m:sSub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))</m:t>
                          </m:r>
                        </m:e>
                      </m:nary>
                    </m:oMath>
                  </m:oMathPara>
                </a14:m>
                <a:endParaRPr lang="en-US" altLang="zh-TW" dirty="0"/>
              </a:p>
              <a:p>
                <a:pPr marL="0" indent="0">
                  <a:buNone/>
                </a:pPr>
                <a:endParaRPr lang="en-US" altLang="zh-TW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𝑖𝑛</m:t>
                        </m:r>
                      </m:sub>
                    </m:sSub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TW" altLang="en-US" i="1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𝑡𝑗</m:t>
                            </m:r>
                          </m:sub>
                        </m:sSub>
                      </m:e>
                    </m:d>
                    <m:r>
                      <a:rPr lang="zh-TW" alt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TW" dirty="0"/>
                  <a:t>:</a:t>
                </a:r>
                <a:r>
                  <a:rPr lang="zh-TW" altLang="en-US" dirty="0"/>
                  <a:t> </a:t>
                </a:r>
                <a:r>
                  <a:rPr lang="en-US" altLang="zh-TW" dirty="0"/>
                  <a:t>feature map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TW" altLang="en-US" i="1">
                            <a:latin typeface="Cambria Math" panose="02040503050406030204" pitchFamily="18" charset="0"/>
                          </a:rPr>
                          <m:t>𝜐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𝑡𝑗</m:t>
                        </m:r>
                      </m:sub>
                    </m:sSub>
                  </m:oMath>
                </a14:m>
                <a:endParaRPr lang="en-US" altLang="zh-TW" dirty="0"/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TW" altLang="en-US" i="1">
                            <a:latin typeface="Cambria Math" panose="02040503050406030204" pitchFamily="18" charset="0"/>
                          </a:rPr>
                          <m:t>𝜐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𝑡𝑗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r>
                  <a:rPr lang="en-US" altLang="zh-TW" dirty="0"/>
                  <a:t> : weight function, like parameters in CNN’s filter.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𝑁</m:t>
                    </m:r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TW" altLang="en-US" i="1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𝑡𝑗</m:t>
                            </m:r>
                          </m:sub>
                        </m:sSub>
                      </m:e>
                    </m:d>
                    <m:r>
                      <a:rPr lang="en-US" altLang="zh-TW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{0,…,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𝐾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−1}</m:t>
                    </m:r>
                  </m:oMath>
                </a14:m>
                <a:endParaRPr lang="en-US" altLang="zh-TW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𝑡𝑖</m:t>
                        </m:r>
                      </m:sub>
                    </m:sSub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zh-TW" altLang="en-US" i="1">
                            <a:latin typeface="Cambria Math" panose="02040503050406030204" pitchFamily="18" charset="0"/>
                          </a:rPr>
                          <m:t>𝜐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𝑡𝑗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)=|{</m:t>
                    </m:r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TW" altLang="en-US" i="1">
                            <a:latin typeface="Cambria Math" panose="02040503050406030204" pitchFamily="18" charset="0"/>
                          </a:rPr>
                          <m:t>𝜐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|</m:t>
                    </m:r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TW" altLang="en-US" i="1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TW" altLang="en-US" i="1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}|</m:t>
                    </m:r>
                  </m:oMath>
                </a14:m>
                <a:r>
                  <a:rPr lang="en-US" altLang="zh-TW" dirty="0"/>
                  <a:t> </a:t>
                </a:r>
              </a:p>
              <a:p>
                <a:pPr lvl="2"/>
                <a:r>
                  <a:rPr lang="en-US" altLang="zh-TW" dirty="0"/>
                  <a:t>the cardinality of the corresponding subset</a:t>
                </a:r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87E9ACAC-B616-4ABE-8861-451AE3B9DF6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530726"/>
              </a:xfrm>
              <a:blipFill>
                <a:blip r:embed="rId2"/>
                <a:stretch>
                  <a:fillRect l="-1043" t="-215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39B4577-3D98-4120-B674-09FF350C4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93434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06F5B32-9287-4AA3-9DF5-5EA66AF69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Teacher Network – GCN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D51FCAE9-B295-4979-9EAB-193FF7B38A2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795308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𝑜𝑢𝑡</m:t>
                        </m:r>
                      </m:sub>
                    </m:sSub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TW" altLang="en-US" i="1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𝑡𝑗</m:t>
                            </m:r>
                          </m:sub>
                        </m:sSub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sSub>
                          <m:sSubPr>
                            <m:ctrlP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TW" altLang="en-US" i="1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𝑡𝑗</m:t>
                            </m:r>
                          </m:sub>
                        </m:s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∈</m:t>
                        </m:r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zh-TW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TW" altLang="en-US" i="1">
                                    <a:latin typeface="Cambria Math" panose="02040503050406030204" pitchFamily="18" charset="0"/>
                                  </a:rPr>
                                  <m:t>𝜐</m:t>
                                </m:r>
                              </m:e>
                              <m:sub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𝑡𝑗</m:t>
                                </m:r>
                              </m:sub>
                            </m:sSub>
                          </m:sub>
                        </m:sSub>
                      </m:sub>
                      <m:sup/>
                      <m:e>
                        <m:f>
                          <m:f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𝑍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𝑡𝑖</m:t>
                                </m:r>
                              </m:sub>
                            </m:s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altLang="zh-TW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TW" altLang="en-US" i="1">
                                    <a:latin typeface="Cambria Math" panose="02040503050406030204" pitchFamily="18" charset="0"/>
                                  </a:rPr>
                                  <m:t>𝜐</m:t>
                                </m:r>
                              </m:e>
                              <m:sub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𝑡𝑗</m:t>
                                </m:r>
                              </m:sub>
                            </m:s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sub>
                        </m:sSub>
                        <m:d>
                          <m:d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zh-TW" altLang="en-US" i="1">
                                    <a:latin typeface="Cambria Math" panose="02040503050406030204" pitchFamily="18" charset="0"/>
                                  </a:rPr>
                                  <m:t>𝜐</m:t>
                                </m:r>
                              </m:e>
                              <m:sub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𝑡𝑗</m:t>
                                </m:r>
                              </m:sub>
                            </m:sSub>
                          </m:e>
                        </m:d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TW" altLang="en-US" i="1">
                                <a:latin typeface="Cambria Math" panose="02040503050406030204" pitchFamily="18" charset="0"/>
                              </a:rPr>
                              <m:t>𝜐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𝑡𝑗</m:t>
                            </m:r>
                          </m:sub>
                        </m:s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))</m:t>
                        </m:r>
                      </m:e>
                    </m:nary>
                  </m:oMath>
                </a14:m>
                <a:endParaRPr lang="en-US" altLang="zh-TW" dirty="0"/>
              </a:p>
              <a:p>
                <a:endParaRPr lang="en-US" altLang="zh-TW" sz="100" dirty="0"/>
              </a:p>
              <a:p>
                <a:pPr marL="0" indent="0">
                  <a:buNone/>
                </a:pPr>
                <a:r>
                  <a:rPr lang="en-US" altLang="zh-TW" b="0" dirty="0"/>
                  <a:t>	</a:t>
                </a:r>
                <a:r>
                  <a:rPr lang="zh-TW" altLang="en-US" b="0" dirty="0"/>
                  <a:t>→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sup>
                      <m:e>
                        <m:sSup>
                          <m:sSup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Λ</m:t>
                            </m:r>
                          </m:e>
                          <m:sup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sup>
                        </m:s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l-GR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Λ</m:t>
                            </m:r>
                          </m:e>
                          <m:sup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sup>
                        </m:sSup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⨀</m:t>
                        </m:r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nary>
                  </m:oMath>
                </a14:m>
                <a:endParaRPr lang="en-US" altLang="zh-TW" b="0" dirty="0"/>
              </a:p>
              <a:p>
                <a:pPr lvl="3"/>
                <a:endParaRPr lang="en-US" altLang="zh-TW" b="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zh-TW" dirty="0"/>
                  <a:t> : Learnable mask, scale the contribution of a node’s feature to its neighboring nodes based on the learned importance weight of each spatial graph edge.</a:t>
                </a:r>
              </a:p>
              <a:p>
                <a:r>
                  <a:rPr lang="en-US" altLang="zh-TW" dirty="0"/>
                  <a:t>Spatial Attention Weight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endParaRPr lang="en-US" altLang="zh-TW" dirty="0"/>
              </a:p>
              <a:p>
                <a:endParaRPr lang="en-US" altLang="zh-TW" sz="1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altLang="zh-TW" sz="20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altLang="zh-TW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TW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TW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TW" sz="2000" b="0" i="1" smtClean="0">
                              <a:latin typeface="Cambria Math" panose="02040503050406030204" pitchFamily="18" charset="0"/>
                            </a:rPr>
                            <m:t>𝑡𝑐</m:t>
                          </m:r>
                        </m:den>
                      </m:f>
                      <m:nary>
                        <m:naryPr>
                          <m:chr m:val="∑"/>
                          <m:limLoc m:val="subSup"/>
                          <m:ctrlPr>
                            <a:rPr lang="en-US" altLang="zh-TW" sz="20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5"/>
                            </m:rPr>
                            <a:rPr lang="en-US" altLang="zh-TW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TW" sz="2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  <m:e>
                          <m:nary>
                            <m:naryPr>
                              <m:chr m:val="∑"/>
                              <m:limLoc m:val="subSup"/>
                              <m:ctrlPr>
                                <a:rPr lang="en-US" altLang="zh-TW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5"/>
                                </m:rPr>
                                <a:rPr lang="en-US" altLang="zh-TW" sz="20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altLang="zh-TW" sz="20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p>
                            <m:e>
                              <m:rad>
                                <m:radPr>
                                  <m:degHide m:val="on"/>
                                  <m:ctrlPr>
                                    <a:rPr lang="en-US" altLang="zh-TW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sSubSup>
                                    <m:sSubSupPr>
                                      <m:ctrlPr>
                                        <a:rPr lang="en-US" altLang="zh-TW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altLang="zh-TW" sz="20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altLang="zh-TW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altLang="zh-TW" sz="2000" b="0" i="1" smtClean="0">
                                          <a:latin typeface="Cambria Math" panose="02040503050406030204" pitchFamily="18" charset="0"/>
                                        </a:rPr>
                                        <m:t>𝑐𝑡𝑗</m:t>
                                      </m:r>
                                    </m:sub>
                                    <m:sup>
                                      <m:r>
                                        <a:rPr lang="en-US" altLang="zh-TW" sz="20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rad>
                            </m:e>
                          </m:nary>
                        </m:e>
                      </m:nary>
                    </m:oMath>
                  </m:oMathPara>
                </a14:m>
                <a:endParaRPr lang="en-US" altLang="zh-TW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D51FCAE9-B295-4979-9EAB-193FF7B38A2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795308"/>
              </a:xfrm>
              <a:blipFill>
                <a:blip r:embed="rId2"/>
                <a:stretch>
                  <a:fillRect l="-104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B36D4EA-1617-46BD-BFA5-506AC254F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27219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249D07A-95A7-475A-BB35-08B9D7E84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Architecture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8C88633-CBD3-4042-84EC-AF774671CD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Input:</a:t>
            </a:r>
          </a:p>
          <a:p>
            <a:pPr lvl="1"/>
            <a:r>
              <a:rPr lang="en-US" altLang="zh-TW" dirty="0"/>
              <a:t>Skeleton Sequence</a:t>
            </a:r>
          </a:p>
          <a:p>
            <a:pPr lvl="1"/>
            <a:r>
              <a:rPr lang="en-US" altLang="zh-TW" dirty="0"/>
              <a:t>RGB Video</a:t>
            </a:r>
          </a:p>
          <a:p>
            <a:r>
              <a:rPr lang="en-US" altLang="zh-TW" dirty="0"/>
              <a:t>Teacher Network:</a:t>
            </a:r>
          </a:p>
          <a:p>
            <a:pPr lvl="1"/>
            <a:r>
              <a:rPr lang="en-US" altLang="zh-TW" dirty="0"/>
              <a:t>Skeleton Representation</a:t>
            </a:r>
          </a:p>
          <a:p>
            <a:r>
              <a:rPr lang="en-US" altLang="zh-TW" dirty="0"/>
              <a:t>Student Network:</a:t>
            </a:r>
          </a:p>
          <a:p>
            <a:pPr lvl="1"/>
            <a:r>
              <a:rPr lang="en-US" altLang="zh-TW" dirty="0"/>
              <a:t>Fused Representation</a:t>
            </a:r>
          </a:p>
          <a:p>
            <a:r>
              <a:rPr lang="en-US" altLang="zh-TW" dirty="0"/>
              <a:t>Ensembled Output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505F883-CBF8-4F9C-983A-AE9D9167D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17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44B2B965-F399-42CB-9BE5-73A89211F2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9218" y="1870075"/>
            <a:ext cx="6922763" cy="369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2505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5C2F2783-E8B4-4F51-B312-5AA32C52CD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3489" y="3552440"/>
            <a:ext cx="3928511" cy="3169035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BE46A664-B7E5-4D5F-B8E2-CA61141C9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Student Network – Fused Representation</a:t>
            </a:r>
            <a:endParaRPr lang="zh-TW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265C82FC-C1AD-47ED-8ED5-9B8F6D68E28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736042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dirty="0"/>
                  <a:t>RGB Video Input: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altLang="zh-TW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𝐻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𝑊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×3</m:t>
                        </m:r>
                      </m:sup>
                    </m:sSup>
                  </m:oMath>
                </a14:m>
                <a:endParaRPr lang="en-US" altLang="zh-TW" dirty="0"/>
              </a:p>
              <a:p>
                <a:r>
                  <a:rPr lang="en-US" altLang="zh-TW" dirty="0"/>
                  <a:t>Student network is an CNN model.</a:t>
                </a:r>
                <a:r>
                  <a:rPr lang="zh-TW" altLang="en-US" dirty="0"/>
                  <a:t> </a:t>
                </a:r>
                <a:r>
                  <a:rPr lang="en-US" altLang="zh-TW" dirty="0"/>
                  <a:t>(</a:t>
                </a:r>
                <a:r>
                  <a:rPr lang="en-US" altLang="zh-TW" dirty="0" err="1"/>
                  <a:t>ResNet</a:t>
                </a:r>
                <a:r>
                  <a:rPr lang="en-US" altLang="zh-TW" dirty="0"/>
                  <a:t>)</a:t>
                </a:r>
              </a:p>
              <a:p>
                <a:r>
                  <a:rPr lang="en-US" altLang="zh-TW" b="1" dirty="0"/>
                  <a:t>Region of Interest (ROI)</a:t>
                </a:r>
                <a:r>
                  <a:rPr lang="en-US" altLang="zh-TW" dirty="0"/>
                  <a:t> to represent the appearance feature.</a:t>
                </a:r>
              </a:p>
              <a:p>
                <a:pPr lvl="1"/>
                <a:r>
                  <a:rPr lang="en-US" altLang="zh-TW" dirty="0" err="1"/>
                  <a:t>OpenPose</a:t>
                </a:r>
                <a:r>
                  <a:rPr lang="en-US" altLang="zh-TW" dirty="0"/>
                  <a:t> tool to crop the ROI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acc>
                          <m:accPr>
                            <m:chr m:val="̂"/>
                            <m:ctrlP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𝑡𝑗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  <m:sup>
                            <m:d>
                              <m:dPr>
                                <m:ctrlP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</m:d>
                          </m:sup>
                        </m:sSub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𝑜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𝑡𝑗</m:t>
                            </m:r>
                          </m:sub>
                          <m:sup>
                            <m:d>
                              <m:dPr>
                                <m:ctrlP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</m:d>
                          </m:sup>
                        </m:sSubSup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𝐽</m:t>
                    </m:r>
                  </m:oMath>
                </a14:m>
                <a:endParaRPr lang="en-US" altLang="zh-TW" dirty="0"/>
              </a:p>
              <a:p>
                <a:pPr lvl="2"/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US" altLang="zh-TW" dirty="0"/>
                  <a:t> : feature transformation function</a:t>
                </a:r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𝑜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𝑡𝑗</m:t>
                        </m:r>
                      </m:sub>
                      <m:sup>
                        <m:d>
                          <m:d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sup>
                    </m:sSubSup>
                  </m:oMath>
                </a14:m>
                <a:r>
                  <a:rPr lang="en-US" altLang="zh-TW" dirty="0"/>
                  <a:t> :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altLang="zh-TW" dirty="0" err="1"/>
                  <a:t>th</a:t>
                </a:r>
                <a:r>
                  <a:rPr lang="en-US" altLang="zh-TW" dirty="0"/>
                  <a:t> joint of the 2D </a:t>
                </a:r>
                <a:r>
                  <a:rPr lang="en-US" altLang="zh-TW" dirty="0" err="1"/>
                  <a:t>OpenPose</a:t>
                </a:r>
                <a:r>
                  <a:rPr lang="en-US" altLang="zh-TW" dirty="0"/>
                  <a:t> skeleton at time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endParaRPr lang="en-US" altLang="zh-TW" b="0" dirty="0"/>
              </a:p>
              <a:p>
                <a:r>
                  <a:rPr lang="en-US" altLang="zh-TW" dirty="0"/>
                  <a:t>Fused Representation: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bSup>
                      <m:sSubSup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𝑡𝑗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∈{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-US" altLang="zh-TW" dirty="0"/>
              </a:p>
              <a:p>
                <a:endParaRPr lang="en-US" altLang="zh-TW" dirty="0"/>
              </a:p>
            </p:txBody>
          </p:sp>
        </mc:Choice>
        <mc:Fallback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265C82FC-C1AD-47ED-8ED5-9B8F6D68E2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736042"/>
              </a:xfrm>
              <a:blipFill>
                <a:blip r:embed="rId4"/>
                <a:stretch>
                  <a:fillRect l="-1043" t="-1802" r="-58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A3E76CC-7D97-4E60-9B2B-D76C39C85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25352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249D07A-95A7-475A-BB35-08B9D7E84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Loss Function</a:t>
            </a:r>
            <a:endParaRPr lang="zh-TW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8C88633-CBD3-4042-84EC-AF774671CD2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zh-TW" dirty="0"/>
                  <a:t>Loss: Cross-Entropy</a:t>
                </a:r>
              </a:p>
              <a:p>
                <a:pPr marL="0" indent="0">
                  <a:buNone/>
                </a:pPr>
                <a:r>
                  <a:rPr lang="en-US" altLang="zh-TW" dirty="0">
                    <a:ea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zh-TW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ℒ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sub>
                    </m:sSub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acc>
                              <m:accPr>
                                <m:chr m:val="̂"/>
                                <m:ctrlPr>
                                  <a:rPr lang="en-US" altLang="zh-TW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acc>
                          </m:e>
                          <m:sup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sup>
                        </m:sSup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zh-TW" alt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sub>
                    </m:sSub>
                    <m:d>
                      <m:d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acc>
                              <m:accPr>
                                <m:chr m:val="̂"/>
                                <m:ctrlPr>
                                  <a:rPr lang="en-US" altLang="zh-TW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</m:acc>
                          </m:e>
                          <m:sup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𝑋</m:t>
                            </m:r>
                          </m:sup>
                        </m:s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endParaRPr lang="en-US" altLang="zh-TW" dirty="0"/>
              </a:p>
              <a:p>
                <a:pPr lvl="1"/>
                <a:endParaRPr lang="en-US" altLang="zh-TW" sz="100" b="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US" altLang="zh-TW" dirty="0"/>
                  <a:t>: Teacher Network Loss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ℒ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altLang="zh-TW" dirty="0"/>
                  <a:t>: Student Network Loss</a:t>
                </a:r>
              </a:p>
              <a:p>
                <a:pPr lvl="2"/>
                <a:endParaRPr lang="en-US" altLang="zh-TW" dirty="0"/>
              </a:p>
              <a:p>
                <a:r>
                  <a:rPr lang="en-US" altLang="zh-TW" dirty="0"/>
                  <a:t>Network Predictions: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sup>
                    </m:sSup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zh-TW" alt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sub>
                    </m:sSub>
                    <m:d>
                      <m:d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zh-TW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</m:d>
                          </m:sup>
                        </m:s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𝑇</m:t>
                            </m:r>
                          </m:sub>
                        </m:sSub>
                      </m:e>
                    </m:d>
                    <m:r>
                      <a:rPr lang="en-US" altLang="zh-TW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TW" dirty="0"/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</m:sup>
                    </m:sSup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zh-TW" alt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sub>
                    </m:sSub>
                    <m:d>
                      <m:d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sSup>
                              <m:sSupPr>
                                <m:ctrlPr>
                                  <a:rPr lang="en-US" altLang="zh-TW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  <m:sup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sup>
                            <m:d>
                              <m:dPr>
                                <m:ctrlPr>
                                  <a:rPr lang="en-US" altLang="zh-TW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</m:d>
                          </m:sup>
                        </m:sSup>
                        <m: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𝑆</m:t>
                            </m:r>
                          </m:sub>
                        </m:sSub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en-US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  <m:sup>
                        <m:d>
                          <m:dPr>
                            <m:ctrlPr>
                              <a:rPr lang="en-US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sup>
                    </m:sSup>
                    <m:r>
                      <a:rPr lang="en-US" altLang="zh-TW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TW" dirty="0"/>
              </a:p>
              <a:p>
                <a:pPr lvl="2"/>
                <a14:m>
                  <m:oMath xmlns:m="http://schemas.openxmlformats.org/officeDocument/2006/math">
                    <m:r>
                      <a:rPr lang="zh-TW" alt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altLang="zh-TW" dirty="0"/>
                  <a:t>:</a:t>
                </a:r>
                <a:r>
                  <a:rPr lang="zh-TW" altLang="en-US" dirty="0"/>
                  <a:t> </a:t>
                </a:r>
                <a:r>
                  <a:rPr lang="en-US" altLang="zh-TW" dirty="0"/>
                  <a:t>Linear Layers</a:t>
                </a:r>
              </a:p>
            </p:txBody>
          </p:sp>
        </mc:Choice>
        <mc:Fallback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8C88633-CBD3-4042-84EC-AF774671CD2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505F883-CBF8-4F9C-983A-AE9D9167D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19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44B2B965-F399-42CB-9BE5-73A89211F2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8418" y="2611438"/>
            <a:ext cx="5459515" cy="291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070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062A74A-F037-495D-A93D-32D80A695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72AC68-F5E9-4DA8-BC20-40A196679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</a:p>
          <a:p>
            <a:r>
              <a:rPr lang="en-US" altLang="zh-TW" dirty="0"/>
              <a:t>Method</a:t>
            </a:r>
          </a:p>
          <a:p>
            <a:r>
              <a:rPr lang="en-US" altLang="zh-TW" dirty="0"/>
              <a:t>Experiment</a:t>
            </a:r>
          </a:p>
          <a:p>
            <a:r>
              <a:rPr lang="en-US" altLang="zh-TW" dirty="0"/>
              <a:t>Conclusion</a:t>
            </a:r>
          </a:p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A748C49-4432-4585-9931-9A4A569C8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81144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062A74A-F037-495D-A93D-32D80A695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72AC68-F5E9-4DA8-BC20-40A196679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Method</a:t>
            </a:r>
          </a:p>
          <a:p>
            <a:r>
              <a:rPr lang="en-US" altLang="zh-TW" dirty="0"/>
              <a:t>Experiment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Conclusion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Progress Report</a:t>
            </a:r>
            <a:endParaRPr lang="zh-TW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68CE34B-C953-4BF9-9F4D-A47912B81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06040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4E93EC0-1D98-4651-A489-24DCEFAC0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 – Dataset 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D6A30F3-467B-466D-B0B1-6EBF52EDDB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NTU RGB+D (</a:t>
            </a:r>
            <a:r>
              <a:rPr lang="en-US" altLang="zh-TW" dirty="0" err="1"/>
              <a:t>Shahroudy</a:t>
            </a:r>
            <a:r>
              <a:rPr lang="en-US" altLang="zh-TW" dirty="0"/>
              <a:t> et al. 2016)</a:t>
            </a:r>
          </a:p>
          <a:p>
            <a:pPr lvl="1"/>
            <a:r>
              <a:rPr lang="en-US" altLang="zh-TW" dirty="0"/>
              <a:t>60 different actions</a:t>
            </a:r>
          </a:p>
          <a:p>
            <a:pPr lvl="2"/>
            <a:r>
              <a:rPr lang="en-US" altLang="zh-TW" dirty="0"/>
              <a:t>individual actions</a:t>
            </a:r>
          </a:p>
          <a:p>
            <a:pPr lvl="2"/>
            <a:r>
              <a:rPr lang="en-US" altLang="zh-TW" dirty="0"/>
              <a:t>interactions between multiple people</a:t>
            </a:r>
          </a:p>
          <a:p>
            <a:pPr lvl="2"/>
            <a:r>
              <a:rPr lang="en-US" altLang="zh-TW" dirty="0"/>
              <a:t>health-related actions</a:t>
            </a:r>
          </a:p>
          <a:p>
            <a:pPr lvl="1"/>
            <a:r>
              <a:rPr lang="en-US" altLang="zh-TW" dirty="0"/>
              <a:t>40 subjects</a:t>
            </a:r>
          </a:p>
          <a:p>
            <a:pPr lvl="1"/>
            <a:r>
              <a:rPr lang="en-US" altLang="zh-TW" dirty="0"/>
              <a:t>80 viewpoints</a:t>
            </a:r>
            <a:endParaRPr lang="zh-TW" altLang="en-US" dirty="0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DC3DB7E-1F0B-4AC2-972F-93583CEC5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21</a:t>
            </a:fld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F933CD81-5264-4464-8041-BAAA0C4B2A02}"/>
              </a:ext>
            </a:extLst>
          </p:cNvPr>
          <p:cNvSpPr txBox="1"/>
          <p:nvPr/>
        </p:nvSpPr>
        <p:spPr>
          <a:xfrm>
            <a:off x="6790266" y="2638842"/>
            <a:ext cx="541866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TW" dirty="0"/>
              <a:t>Ex: drink water, stand up, phone call, …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TW" dirty="0"/>
              <a:t>Ex: handshake, push others, hug, …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TW" dirty="0"/>
              <a:t>Ex: cough, headache, nausea or vomit, …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zh-TW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zh-TW" altLang="en-US" dirty="0"/>
          </a:p>
        </p:txBody>
      </p:sp>
      <p:grpSp>
        <p:nvGrpSpPr>
          <p:cNvPr id="15" name="群組 14">
            <a:extLst>
              <a:ext uri="{FF2B5EF4-FFF2-40B4-BE49-F238E27FC236}">
                <a16:creationId xmlns:a16="http://schemas.microsoft.com/office/drawing/2014/main" id="{1D9C002F-9D90-4CF9-9735-5C089B75A8EA}"/>
              </a:ext>
            </a:extLst>
          </p:cNvPr>
          <p:cNvGrpSpPr/>
          <p:nvPr/>
        </p:nvGrpSpPr>
        <p:grpSpPr>
          <a:xfrm>
            <a:off x="2214444" y="4717163"/>
            <a:ext cx="7767756" cy="1557539"/>
            <a:chOff x="2214444" y="5015971"/>
            <a:chExt cx="7767756" cy="1557539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DB5C0C74-2400-4D40-BD67-28CF100D46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1774"/>
            <a:stretch/>
          </p:blipFill>
          <p:spPr>
            <a:xfrm>
              <a:off x="2214444" y="5015971"/>
              <a:ext cx="7767756" cy="1301750"/>
            </a:xfrm>
            <a:prstGeom prst="rect">
              <a:avLst/>
            </a:prstGeom>
          </p:spPr>
        </p:pic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30A14F2E-4D57-42E3-81AA-4FD847E37318}"/>
                </a:ext>
              </a:extLst>
            </p:cNvPr>
            <p:cNvSpPr txBox="1"/>
            <p:nvPr/>
          </p:nvSpPr>
          <p:spPr>
            <a:xfrm>
              <a:off x="2660858" y="6311900"/>
              <a:ext cx="72813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100" dirty="0"/>
                <a:t>RGB</a:t>
              </a:r>
              <a:endParaRPr lang="zh-TW" altLang="en-US" sz="1100" dirty="0"/>
            </a:p>
          </p:txBody>
        </p:sp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955D488B-E78C-4008-8561-FA017B153EB1}"/>
                </a:ext>
              </a:extLst>
            </p:cNvPr>
            <p:cNvSpPr txBox="1"/>
            <p:nvPr/>
          </p:nvSpPr>
          <p:spPr>
            <a:xfrm>
              <a:off x="3713046" y="6311900"/>
              <a:ext cx="17479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100" dirty="0"/>
                <a:t>RGB + Skeleton</a:t>
              </a:r>
              <a:endParaRPr lang="zh-TW" altLang="en-US" sz="1100" dirty="0"/>
            </a:p>
          </p:txBody>
        </p: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EBEB9FD6-F08F-4139-A071-4B76B992EEEF}"/>
                </a:ext>
              </a:extLst>
            </p:cNvPr>
            <p:cNvSpPr txBox="1"/>
            <p:nvPr/>
          </p:nvSpPr>
          <p:spPr>
            <a:xfrm>
              <a:off x="5334000" y="6311900"/>
              <a:ext cx="145626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100" dirty="0"/>
                <a:t>Depth Map</a:t>
              </a:r>
              <a:endParaRPr lang="zh-TW" altLang="en-US" sz="1100" dirty="0"/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2FF98841-B0EB-445A-B84A-155BA5F484CA}"/>
                </a:ext>
              </a:extLst>
            </p:cNvPr>
            <p:cNvSpPr txBox="1"/>
            <p:nvPr/>
          </p:nvSpPr>
          <p:spPr>
            <a:xfrm>
              <a:off x="6715976" y="6311900"/>
              <a:ext cx="185037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100" dirty="0"/>
                <a:t>Depth Map + Skeleton</a:t>
              </a:r>
              <a:endParaRPr lang="zh-TW" altLang="en-US" sz="1100" dirty="0"/>
            </a:p>
          </p:txBody>
        </p:sp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CCB273FD-CD69-4DEC-B09D-8E103B21BB12}"/>
                </a:ext>
              </a:extLst>
            </p:cNvPr>
            <p:cNvSpPr txBox="1"/>
            <p:nvPr/>
          </p:nvSpPr>
          <p:spPr>
            <a:xfrm>
              <a:off x="8576727" y="6311900"/>
              <a:ext cx="116839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100" dirty="0"/>
                <a:t>Infrared</a:t>
              </a:r>
              <a:endParaRPr lang="zh-TW" altLang="en-US" sz="1100" dirty="0"/>
            </a:p>
          </p:txBody>
        </p:sp>
      </p:grp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409C39DE-21A3-4E32-9E09-177B811FC5D9}"/>
              </a:ext>
            </a:extLst>
          </p:cNvPr>
          <p:cNvSpPr txBox="1"/>
          <p:nvPr/>
        </p:nvSpPr>
        <p:spPr>
          <a:xfrm>
            <a:off x="838201" y="6324436"/>
            <a:ext cx="10515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/>
              <a:t>* </a:t>
            </a:r>
            <a:r>
              <a:rPr lang="en-US" altLang="zh-TW" sz="1200" dirty="0" err="1"/>
              <a:t>Shahroudy</a:t>
            </a:r>
            <a:r>
              <a:rPr lang="en-US" altLang="zh-TW" sz="1200" dirty="0"/>
              <a:t>, A.; Liu, J.; Ng, T.-T.; and Wang, G. 2016. NTU RGB+ D: A large scale dataset for 3D human activity analysis. In Proceedings of the IEEE Conference on Computer Vision and Pattern Recognition, 1010–1019.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200968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7FCABDE-A6AD-4012-A5BA-870AFD74E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 – Dataset 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883F5BD-922A-4A02-A5E1-DC34C6F6CF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PKU-MMD (Liu et al. 2017a) </a:t>
            </a:r>
          </a:p>
          <a:p>
            <a:pPr lvl="1"/>
            <a:r>
              <a:rPr lang="en-US" altLang="zh-TW" dirty="0"/>
              <a:t>1076 long untrimmed video and skeleton sequences</a:t>
            </a:r>
          </a:p>
          <a:p>
            <a:pPr lvl="1"/>
            <a:r>
              <a:rPr lang="en-US" altLang="zh-TW" dirty="0"/>
              <a:t>51 activity categories</a:t>
            </a:r>
          </a:p>
          <a:p>
            <a:pPr lvl="1"/>
            <a:r>
              <a:rPr lang="en-US" altLang="zh-TW" dirty="0"/>
              <a:t>66 subjects</a:t>
            </a:r>
          </a:p>
          <a:p>
            <a:pPr lvl="1"/>
            <a:r>
              <a:rPr lang="en-US" altLang="zh-TW" dirty="0"/>
              <a:t>3 viewpoints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2C83A44-ECEE-4D65-8342-DEA5CCF00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22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F96D3BA8-A19B-4E45-B949-743BB5D6AB02}"/>
              </a:ext>
            </a:extLst>
          </p:cNvPr>
          <p:cNvSpPr txBox="1"/>
          <p:nvPr/>
        </p:nvSpPr>
        <p:spPr>
          <a:xfrm>
            <a:off x="838200" y="6173787"/>
            <a:ext cx="1051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/>
              <a:t>* Liu, C.; Hu, Y.; Li, Y.; Song, S.; and Liu, J. 2017a. PKUMMD: A large scale benchmark for skeleton-based human action understanding. In Proceedings of the Workshop on Visual Analysis in Smart and Connected Communities, 1–8.</a:t>
            </a:r>
            <a:endParaRPr lang="zh-TW" altLang="en-US" sz="1200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3A196E0D-E274-4E32-A4A9-BB5E0BBBD3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594" y="3382057"/>
            <a:ext cx="7126605" cy="261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460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1DD2789-2A88-4DC3-8BA0-91F8096A9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Comparison with SOTA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C9332F7-858A-4976-9794-FCD824A390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E09D7F8-1A91-4EC5-8AFA-8C69F3691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23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4A053737-DFD9-4F20-9AB7-F14F86D50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1900" y="1571096"/>
            <a:ext cx="8800647" cy="5150379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535C24B1-E4CA-48E8-B942-D5CD00C65D30}"/>
              </a:ext>
            </a:extLst>
          </p:cNvPr>
          <p:cNvSpPr txBox="1"/>
          <p:nvPr/>
        </p:nvSpPr>
        <p:spPr>
          <a:xfrm>
            <a:off x="10079367" y="4385733"/>
            <a:ext cx="18176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dirty="0">
                <a:solidFill>
                  <a:srgbClr val="FF0000"/>
                </a:solidFill>
              </a:rPr>
              <a:t>→ </a:t>
            </a:r>
            <a:r>
              <a:rPr lang="en-US" altLang="zh-TW" sz="1200" dirty="0">
                <a:solidFill>
                  <a:srgbClr val="FF0000"/>
                </a:solidFill>
              </a:rPr>
              <a:t>Skeleton-based SOTA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1CEDDA4-BC08-4C6C-8AB8-C683A76F169D}"/>
              </a:ext>
            </a:extLst>
          </p:cNvPr>
          <p:cNvSpPr/>
          <p:nvPr/>
        </p:nvSpPr>
        <p:spPr>
          <a:xfrm>
            <a:off x="2142066" y="4419598"/>
            <a:ext cx="7920367" cy="2007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31DE9226-CBE5-4048-803D-DADADE6E1E11}"/>
              </a:ext>
            </a:extLst>
          </p:cNvPr>
          <p:cNvSpPr txBox="1"/>
          <p:nvPr/>
        </p:nvSpPr>
        <p:spPr>
          <a:xfrm>
            <a:off x="10079367" y="4830720"/>
            <a:ext cx="16096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dirty="0">
                <a:solidFill>
                  <a:srgbClr val="0070C0"/>
                </a:solidFill>
              </a:rPr>
              <a:t>→ </a:t>
            </a:r>
            <a:r>
              <a:rPr lang="en-US" altLang="zh-TW" sz="1200" dirty="0">
                <a:solidFill>
                  <a:srgbClr val="0070C0"/>
                </a:solidFill>
              </a:rPr>
              <a:t>Video-based SOTA</a:t>
            </a:r>
            <a:endParaRPr lang="zh-TW" altLang="en-US" sz="1200" dirty="0">
              <a:solidFill>
                <a:srgbClr val="0070C0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8EBCCA7-4BE1-4666-8E0C-5DAC2E65895D}"/>
              </a:ext>
            </a:extLst>
          </p:cNvPr>
          <p:cNvSpPr/>
          <p:nvPr/>
        </p:nvSpPr>
        <p:spPr>
          <a:xfrm>
            <a:off x="2142066" y="4864585"/>
            <a:ext cx="7920367" cy="20079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530AC028-5A10-4140-B72C-2BA117C561B8}"/>
              </a:ext>
            </a:extLst>
          </p:cNvPr>
          <p:cNvSpPr txBox="1"/>
          <p:nvPr/>
        </p:nvSpPr>
        <p:spPr>
          <a:xfrm>
            <a:off x="10073117" y="5634039"/>
            <a:ext cx="19971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dirty="0">
                <a:solidFill>
                  <a:srgbClr val="7030A0"/>
                </a:solidFill>
              </a:rPr>
              <a:t>→ </a:t>
            </a:r>
            <a:r>
              <a:rPr lang="en-US" altLang="zh-TW" sz="1200" dirty="0">
                <a:solidFill>
                  <a:srgbClr val="7030A0"/>
                </a:solidFill>
              </a:rPr>
              <a:t>Multimodal fusion SOTA</a:t>
            </a:r>
            <a:endParaRPr lang="zh-TW" altLang="en-US" sz="1200" dirty="0">
              <a:solidFill>
                <a:srgbClr val="7030A0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A6AA088-C5E2-4FA8-A7B0-1A719773EAA2}"/>
              </a:ext>
            </a:extLst>
          </p:cNvPr>
          <p:cNvSpPr/>
          <p:nvPr/>
        </p:nvSpPr>
        <p:spPr>
          <a:xfrm>
            <a:off x="2135816" y="5667904"/>
            <a:ext cx="7920367" cy="200799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2844C9D1-4106-4D42-89F6-2B6E2B6A5B4E}"/>
              </a:ext>
            </a:extLst>
          </p:cNvPr>
          <p:cNvSpPr txBox="1"/>
          <p:nvPr/>
        </p:nvSpPr>
        <p:spPr>
          <a:xfrm>
            <a:off x="10073117" y="3833829"/>
            <a:ext cx="1627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dirty="0">
                <a:solidFill>
                  <a:schemeClr val="accent2"/>
                </a:solidFill>
              </a:rPr>
              <a:t>→ </a:t>
            </a:r>
            <a:r>
              <a:rPr lang="en-US" altLang="zh-TW" sz="1200" dirty="0">
                <a:solidFill>
                  <a:schemeClr val="accent2"/>
                </a:solidFill>
              </a:rPr>
              <a:t>Best on PKU-MMD</a:t>
            </a:r>
            <a:endParaRPr lang="zh-TW" altLang="en-US" sz="1200" dirty="0">
              <a:solidFill>
                <a:schemeClr val="accent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1908F7D-EC87-44E7-9814-519192BECFD3}"/>
              </a:ext>
            </a:extLst>
          </p:cNvPr>
          <p:cNvSpPr/>
          <p:nvPr/>
        </p:nvSpPr>
        <p:spPr>
          <a:xfrm>
            <a:off x="2135816" y="3867694"/>
            <a:ext cx="7920367" cy="20079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accent2"/>
              </a:solidFill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57CA20D8-4035-4716-B698-0A0B025D1534}"/>
              </a:ext>
            </a:extLst>
          </p:cNvPr>
          <p:cNvSpPr txBox="1"/>
          <p:nvPr/>
        </p:nvSpPr>
        <p:spPr>
          <a:xfrm>
            <a:off x="502962" y="5915353"/>
            <a:ext cx="16417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>
                <a:solidFill>
                  <a:srgbClr val="FF0000"/>
                </a:solidFill>
              </a:rPr>
              <a:t>MS-G3D +</a:t>
            </a:r>
            <a:r>
              <a:rPr lang="zh-TW" altLang="en-US" sz="1100" dirty="0">
                <a:solidFill>
                  <a:srgbClr val="FF0000"/>
                </a:solidFill>
              </a:rPr>
              <a:t> </a:t>
            </a:r>
            <a:r>
              <a:rPr lang="en-US" altLang="zh-TW" sz="1100" dirty="0">
                <a:solidFill>
                  <a:srgbClr val="FF0000"/>
                </a:solidFill>
              </a:rPr>
              <a:t>ResNet-18 </a:t>
            </a:r>
            <a:r>
              <a:rPr lang="zh-TW" altLang="en-US" sz="1100" dirty="0">
                <a:solidFill>
                  <a:srgbClr val="FF0000"/>
                </a:solidFill>
              </a:rPr>
              <a:t>→</a:t>
            </a: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E6F38225-FF21-4C67-96E3-A579A40D37CF}"/>
              </a:ext>
            </a:extLst>
          </p:cNvPr>
          <p:cNvSpPr txBox="1"/>
          <p:nvPr/>
        </p:nvSpPr>
        <p:spPr>
          <a:xfrm>
            <a:off x="1129779" y="4861782"/>
            <a:ext cx="10070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>
                <a:solidFill>
                  <a:srgbClr val="FF0000"/>
                </a:solidFill>
              </a:rPr>
              <a:t>ResNet-50 </a:t>
            </a:r>
            <a:r>
              <a:rPr lang="zh-TW" altLang="en-US" sz="1100" dirty="0">
                <a:solidFill>
                  <a:srgbClr val="FF0000"/>
                </a:solidFill>
              </a:rPr>
              <a:t>→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D8AB26B-1499-4829-9CC8-304781E25EAD}"/>
              </a:ext>
            </a:extLst>
          </p:cNvPr>
          <p:cNvSpPr txBox="1"/>
          <p:nvPr/>
        </p:nvSpPr>
        <p:spPr>
          <a:xfrm>
            <a:off x="8610600" y="20806"/>
            <a:ext cx="353013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400" dirty="0"/>
              <a:t>Cross-Subject (CS): total – 40 subjects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1400" dirty="0"/>
              <a:t>20 subjects for training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1400" dirty="0"/>
              <a:t>20 subjects for testing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400" dirty="0"/>
              <a:t>Cross-View (CV):</a:t>
            </a:r>
            <a:r>
              <a:rPr lang="zh-TW" altLang="en-US" sz="1400" dirty="0"/>
              <a:t> </a:t>
            </a:r>
            <a:r>
              <a:rPr lang="en-US" altLang="zh-TW" sz="1400" dirty="0"/>
              <a:t>total – 3 views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1400" dirty="0"/>
              <a:t>Camera 2, 3 for training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1400" dirty="0"/>
              <a:t>Camera 1 for testing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2799906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DB36CE2-D6AB-4938-AEE0-46084E1C3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24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075DC91-1401-4709-BBE1-6DD3DD5B0161}"/>
              </a:ext>
            </a:extLst>
          </p:cNvPr>
          <p:cNvSpPr txBox="1"/>
          <p:nvPr/>
        </p:nvSpPr>
        <p:spPr>
          <a:xfrm>
            <a:off x="838199" y="367992"/>
            <a:ext cx="10515601" cy="6170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altLang="zh-TW" sz="1200" dirty="0"/>
              <a:t>* </a:t>
            </a:r>
            <a:r>
              <a:rPr lang="en-US" altLang="zh-TW" sz="1200" dirty="0" err="1"/>
              <a:t>Vemulapalli</a:t>
            </a:r>
            <a:r>
              <a:rPr lang="en-US" altLang="zh-TW" sz="1200" dirty="0"/>
              <a:t>, R.; </a:t>
            </a:r>
            <a:r>
              <a:rPr lang="en-US" altLang="zh-TW" sz="1200" dirty="0" err="1"/>
              <a:t>Arrate</a:t>
            </a:r>
            <a:r>
              <a:rPr lang="en-US" altLang="zh-TW" sz="1200" dirty="0"/>
              <a:t>, F.; and </a:t>
            </a:r>
            <a:r>
              <a:rPr lang="en-US" altLang="zh-TW" sz="1200" dirty="0" err="1"/>
              <a:t>Chellappa</a:t>
            </a:r>
            <a:r>
              <a:rPr lang="en-US" altLang="zh-TW" sz="1200" dirty="0"/>
              <a:t>, R. 2014. Human action recognition by representing 3d skeletons as points in a lie group. In Proceedings of the IEEE conference on computer vision and pattern recognition, 588–595. 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* Hu, J.-F.; Zheng, W.-S.; Lai, J.; and Zhang, J. 2015. Jointly learning heterogeneous features for RGB-D activity recognition. In Proceedings of the IEEE conference on computer vision and pattern recognition, 5344–5352.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* </a:t>
            </a:r>
            <a:r>
              <a:rPr lang="en-US" altLang="zh-TW" sz="1200" dirty="0" err="1"/>
              <a:t>Shahroudy</a:t>
            </a:r>
            <a:r>
              <a:rPr lang="en-US" altLang="zh-TW" sz="1200" dirty="0"/>
              <a:t>, A.; Liu, J.; Ng, T.-T.; and Wang, G. 2016. NTU RGB+ D: A large scale dataset for 3D human activity analysis. In Proceedings of the IEEE Conference on Computer Vision and Pattern Recognition, 1010–1019. 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* Liu, J.; Wang, G.; Hu, P.; Duan, L.-Y.; and </a:t>
            </a:r>
            <a:r>
              <a:rPr lang="en-US" altLang="zh-TW" sz="1200" dirty="0" err="1"/>
              <a:t>Kot</a:t>
            </a:r>
            <a:r>
              <a:rPr lang="en-US" altLang="zh-TW" sz="1200" dirty="0"/>
              <a:t>, A. C. 2017b. Global context-aware attention LSTM networks for 3D action recognition. In Proceedings of the IEEE Conference on Computer Vision and Pattern Recognition, 1647–1656. 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* Song, S.; Lan, C.; Xing, J.; Zeng, W.; and Liu, J. 2018. </a:t>
            </a:r>
            <a:r>
              <a:rPr lang="en-US" altLang="zh-TW" sz="1200" dirty="0" err="1"/>
              <a:t>Spatio</a:t>
            </a:r>
            <a:r>
              <a:rPr lang="en-US" altLang="zh-TW" sz="1200" dirty="0"/>
              <a:t>-temporal attention-based LSTM networks for 3D action recognition and detection. IEEE Transactions on image processing 27(7): 3459–3471. 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* Liu, M.; Liu, H.; and Chen, C. 2017. Enhanced skeleton visualization for view invariant human action recognition. Pattern Recognition 68: 346–362. ISSN 0031-3203.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* Li, C.; Zhong, Q.; </a:t>
            </a:r>
            <a:r>
              <a:rPr lang="en-US" altLang="zh-TW" sz="1200" dirty="0" err="1"/>
              <a:t>Xie</a:t>
            </a:r>
            <a:r>
              <a:rPr lang="en-US" altLang="zh-TW" sz="1200" dirty="0"/>
              <a:t>, D.; and Pu, S. 2017. Skeleton-based action recognition with convolutional neural networks. In 2017 IEEE International Conference on Multimedia &amp; Expo Workshops (ICMEW), 597–600. IEEE.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* Yan, S.; </a:t>
            </a:r>
            <a:r>
              <a:rPr lang="en-US" altLang="zh-TW" sz="1200" dirty="0" err="1"/>
              <a:t>Xiong</a:t>
            </a:r>
            <a:r>
              <a:rPr lang="en-US" altLang="zh-TW" sz="1200" dirty="0"/>
              <a:t>, Y.; and Lin, D. 2018. Spatial temporal graph convolutional networks for skeleton-based action recognition. In 32nd AAAI conference on artificial intelligence.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* Tang, Y.; Tian, Y.; Lu, J.; Li, P.; and Zhou, J. 2018. Deep progressive reinforcement learning for skeleton-based action recognition. In Proceedings of the IEEE Conference on Computer Vision and Pattern Recognition, 5323–5332</a:t>
            </a:r>
          </a:p>
          <a:p>
            <a:pPr>
              <a:spcBef>
                <a:spcPts val="300"/>
              </a:spcBef>
            </a:pPr>
            <a:r>
              <a:rPr lang="en-US" altLang="zh-TW" sz="1200" dirty="0">
                <a:solidFill>
                  <a:schemeClr val="accent2"/>
                </a:solidFill>
              </a:rPr>
              <a:t>* Li, C.; Zhong, Q.; </a:t>
            </a:r>
            <a:r>
              <a:rPr lang="en-US" altLang="zh-TW" sz="1200" dirty="0" err="1">
                <a:solidFill>
                  <a:schemeClr val="accent2"/>
                </a:solidFill>
              </a:rPr>
              <a:t>Xie</a:t>
            </a:r>
            <a:r>
              <a:rPr lang="en-US" altLang="zh-TW" sz="1200" dirty="0">
                <a:solidFill>
                  <a:schemeClr val="accent2"/>
                </a:solidFill>
              </a:rPr>
              <a:t>, D.; and Pu, S. 2018. Co-occurrence feature learning from skeleton data for action recognition and detection with hierarchical aggregation. </a:t>
            </a:r>
            <a:r>
              <a:rPr lang="en-US" altLang="zh-TW" sz="1200" dirty="0" err="1">
                <a:solidFill>
                  <a:schemeClr val="accent2"/>
                </a:solidFill>
              </a:rPr>
              <a:t>arXiv</a:t>
            </a:r>
            <a:r>
              <a:rPr lang="en-US" altLang="zh-TW" sz="1200" dirty="0">
                <a:solidFill>
                  <a:schemeClr val="accent2"/>
                </a:solidFill>
              </a:rPr>
              <a:t> preprint arXiv:1804.06055 .</a:t>
            </a:r>
          </a:p>
          <a:p>
            <a:pPr>
              <a:spcBef>
                <a:spcPts val="300"/>
              </a:spcBef>
            </a:pPr>
            <a:r>
              <a:rPr lang="en-US" altLang="zh-TW" sz="1200" dirty="0">
                <a:solidFill>
                  <a:schemeClr val="accent6">
                    <a:lumMod val="75000"/>
                  </a:schemeClr>
                </a:solidFill>
              </a:rPr>
              <a:t>* Shi, L.; Zhang, Y.; Cheng, J.; and Lu, H. 2019b. Two-stream adaptive graph convolutional networks for skeleton-based action recognition. In Proceedings of the IEEE Conference on Computer Vision and Pattern Recognition, 12026–12035.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* Si, C.; Chen, W.; Wang, W.; Wang, L.; and Tan, T. 2019. An attention enhanced graph convolutional </a:t>
            </a:r>
            <a:r>
              <a:rPr lang="en-US" altLang="zh-TW" sz="1200" dirty="0" err="1"/>
              <a:t>lstm</a:t>
            </a:r>
            <a:r>
              <a:rPr lang="en-US" altLang="zh-TW" sz="1200" dirty="0"/>
              <a:t> network for skeleton-based action recognition. In Proceedings of the IEEE Conference on Computer Vision and Pattern Recognition, 1227–1236.</a:t>
            </a:r>
          </a:p>
          <a:p>
            <a:pPr>
              <a:spcBef>
                <a:spcPts val="300"/>
              </a:spcBef>
            </a:pPr>
            <a:r>
              <a:rPr lang="en-US" altLang="zh-TW" sz="1200" dirty="0">
                <a:solidFill>
                  <a:srgbClr val="FF0000"/>
                </a:solidFill>
              </a:rPr>
              <a:t>* Liu, Z.; Zhang, H.; Chen, Z.; Wang, Z.; and Ouyang, W. 2020. Disentangling and Unifying Graph Convolutions for Skeleton-Based Action Recognition. In Proceedings of the IEEE/CVF Conference on Computer Vision and Pattern Recognition, 143–152. 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* Tran, D.; </a:t>
            </a:r>
            <a:r>
              <a:rPr lang="en-US" altLang="zh-TW" sz="1200" dirty="0" err="1"/>
              <a:t>Bourdev</a:t>
            </a:r>
            <a:r>
              <a:rPr lang="en-US" altLang="zh-TW" sz="1200" dirty="0"/>
              <a:t>, L.; Fergus, R.; </a:t>
            </a:r>
            <a:r>
              <a:rPr lang="en-US" altLang="zh-TW" sz="1200" dirty="0" err="1"/>
              <a:t>Torresani</a:t>
            </a:r>
            <a:r>
              <a:rPr lang="en-US" altLang="zh-TW" sz="1200" dirty="0"/>
              <a:t>, L.; and </a:t>
            </a:r>
            <a:r>
              <a:rPr lang="en-US" altLang="zh-TW" sz="1200" dirty="0" err="1"/>
              <a:t>Paluri</a:t>
            </a:r>
            <a:r>
              <a:rPr lang="en-US" altLang="zh-TW" sz="1200" dirty="0"/>
              <a:t>, M. 2015. Learning spatiotemporal features with 3d convolutional networks. In Proceedings of the IEEE international conference on computer vision, 4489–4497. </a:t>
            </a:r>
          </a:p>
          <a:p>
            <a:pPr>
              <a:spcBef>
                <a:spcPts val="300"/>
              </a:spcBef>
            </a:pPr>
            <a:r>
              <a:rPr lang="en-US" altLang="zh-TW" sz="1200" dirty="0">
                <a:solidFill>
                  <a:srgbClr val="0070C0"/>
                </a:solidFill>
              </a:rPr>
              <a:t>* </a:t>
            </a:r>
            <a:r>
              <a:rPr lang="en-US" altLang="zh-TW" sz="1200" dirty="0" err="1">
                <a:solidFill>
                  <a:srgbClr val="0070C0"/>
                </a:solidFill>
              </a:rPr>
              <a:t>Baradel</a:t>
            </a:r>
            <a:r>
              <a:rPr lang="en-US" altLang="zh-TW" sz="1200" dirty="0">
                <a:solidFill>
                  <a:srgbClr val="0070C0"/>
                </a:solidFill>
              </a:rPr>
              <a:t>, F.; Wolf, C.; Mille, J.; and Taylor, G. W. 2018. Glimpse clouds: Human activity recognition from unstructured feature points. In Proceedings of the IEEE Conference on Computer Vision and Pattern Recognition, 469–478.</a:t>
            </a:r>
            <a:endParaRPr lang="zh-TW" altLang="en-US" sz="1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962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EE879CD-07A6-43BF-BC9F-E04DE3C0E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25</a:t>
            </a:fld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8D094DB-EFB5-422A-ABA4-74D04B03DE65}"/>
              </a:ext>
            </a:extLst>
          </p:cNvPr>
          <p:cNvSpPr txBox="1"/>
          <p:nvPr/>
        </p:nvSpPr>
        <p:spPr>
          <a:xfrm>
            <a:off x="838200" y="310092"/>
            <a:ext cx="10515600" cy="16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en-US" altLang="zh-TW" sz="1200" dirty="0"/>
              <a:t>* Garcia, N. C.; </a:t>
            </a:r>
            <a:r>
              <a:rPr lang="en-US" altLang="zh-TW" sz="1200" dirty="0" err="1"/>
              <a:t>Morerio</a:t>
            </a:r>
            <a:r>
              <a:rPr lang="en-US" altLang="zh-TW" sz="1200" dirty="0"/>
              <a:t>, P.; and </a:t>
            </a:r>
            <a:r>
              <a:rPr lang="en-US" altLang="zh-TW" sz="1200" dirty="0" err="1"/>
              <a:t>Murino</a:t>
            </a:r>
            <a:r>
              <a:rPr lang="en-US" altLang="zh-TW" sz="1200" dirty="0"/>
              <a:t>, V. 2018. Modality distillation with multiple stream networks for action recognition. In Proceedings of the European Conference on Computer Vision (ECCV), 103–118. 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* </a:t>
            </a:r>
            <a:r>
              <a:rPr lang="en-US" altLang="zh-TW" sz="1200" dirty="0" err="1"/>
              <a:t>Shahroudy</a:t>
            </a:r>
            <a:r>
              <a:rPr lang="en-US" altLang="zh-TW" sz="1200" dirty="0"/>
              <a:t>, A.; Ng, T.-T.; Gong, Y.; and Wang, G. 2017. Deep multimodal feature analysis for action recognition in </a:t>
            </a:r>
            <a:r>
              <a:rPr lang="en-US" altLang="zh-TW" sz="1200" dirty="0" err="1"/>
              <a:t>rgb</a:t>
            </a:r>
            <a:r>
              <a:rPr lang="en-US" altLang="zh-TW" sz="1200" dirty="0"/>
              <a:t>+ d videos. IEEE transactions on pattern analysis and machine intelligence ISSN 0162-8828.</a:t>
            </a:r>
          </a:p>
          <a:p>
            <a:pPr>
              <a:spcBef>
                <a:spcPts val="300"/>
              </a:spcBef>
            </a:pPr>
            <a:r>
              <a:rPr lang="en-US" altLang="zh-TW" sz="1200" dirty="0"/>
              <a:t>* </a:t>
            </a:r>
            <a:r>
              <a:rPr lang="en-US" altLang="zh-TW" sz="1200" dirty="0" err="1"/>
              <a:t>Baradel</a:t>
            </a:r>
            <a:r>
              <a:rPr lang="en-US" altLang="zh-TW" sz="1200" dirty="0"/>
              <a:t>, F.; Wolf, C.; and Mille, J. 2017. Human action recognition: Pose-based attention draws focus to hands. In Proceedings of the IEEE International Conference on Computer Vision Workshops, 604–613.</a:t>
            </a:r>
          </a:p>
          <a:p>
            <a:pPr>
              <a:spcBef>
                <a:spcPts val="300"/>
              </a:spcBef>
            </a:pPr>
            <a:r>
              <a:rPr lang="en-US" altLang="zh-TW" sz="1200" dirty="0">
                <a:solidFill>
                  <a:srgbClr val="7030A0"/>
                </a:solidFill>
              </a:rPr>
              <a:t>* </a:t>
            </a:r>
            <a:r>
              <a:rPr lang="en-US" altLang="zh-TW" sz="1200" dirty="0" err="1">
                <a:solidFill>
                  <a:srgbClr val="7030A0"/>
                </a:solidFill>
              </a:rPr>
              <a:t>Baradel</a:t>
            </a:r>
            <a:r>
              <a:rPr lang="en-US" altLang="zh-TW" sz="1200" dirty="0">
                <a:solidFill>
                  <a:srgbClr val="7030A0"/>
                </a:solidFill>
              </a:rPr>
              <a:t>, F.; Wolf, C.; and Mille, J. 2018. Human activity recognition with pose-driven attention to </a:t>
            </a:r>
            <a:r>
              <a:rPr lang="en-US" altLang="zh-TW" sz="1200" dirty="0" err="1">
                <a:solidFill>
                  <a:srgbClr val="7030A0"/>
                </a:solidFill>
              </a:rPr>
              <a:t>rgb</a:t>
            </a:r>
            <a:r>
              <a:rPr lang="en-US" altLang="zh-TW" sz="1200" dirty="0">
                <a:solidFill>
                  <a:srgbClr val="7030A0"/>
                </a:solidFill>
              </a:rPr>
              <a:t>. In BMVC 2018 - 29th British Machine Vision Conference, pp.1–14.</a:t>
            </a:r>
          </a:p>
        </p:txBody>
      </p:sp>
    </p:spTree>
    <p:extLst>
      <p:ext uri="{BB962C8B-B14F-4D97-AF65-F5344CB8AC3E}">
        <p14:creationId xmlns:p14="http://schemas.microsoft.com/office/powerpoint/2010/main" val="617299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90584EF-A4EC-4C5D-8C03-3AF0B1C63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Ablation Study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A8C9E23-E8EA-4B8C-AB1A-FED1641AF1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/>
              <a:t>Fixed teacher model’s parameters when training student’s is more effective. (#2, #3, #4)</a:t>
            </a:r>
          </a:p>
          <a:p>
            <a:r>
              <a:rPr lang="en-US" altLang="zh-TW" sz="2400" dirty="0"/>
              <a:t>Using only RGB modality (student network, #2) is worse than only skeleton modality (teacher network #1).</a:t>
            </a:r>
          </a:p>
          <a:p>
            <a:r>
              <a:rPr lang="en-US" altLang="zh-TW" sz="2400" dirty="0"/>
              <a:t>Spatial weight learning from teacher network improve the performance.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6F0821E-EE1D-4D65-A516-BC7BA5AAC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26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A7F0D2B4-80F4-4C6F-B68E-5BFFA2A0EE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910" y="3931068"/>
            <a:ext cx="6786489" cy="279040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EDCB5B29-A76C-44ED-BB00-0CE4E957AB66}"/>
              </a:ext>
            </a:extLst>
          </p:cNvPr>
          <p:cNvSpPr/>
          <p:nvPr/>
        </p:nvSpPr>
        <p:spPr>
          <a:xfrm>
            <a:off x="3735977" y="4458788"/>
            <a:ext cx="5956663" cy="10711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844164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73BFE71-3260-4888-9371-258C43743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Visualization of Spatial Weight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DEA36BF-6544-4A65-B913-56B2B243F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27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181774AB-CE1D-49ED-B5F6-0DFF4688C0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384" y="2307772"/>
            <a:ext cx="6238123" cy="3708944"/>
          </a:xfrm>
          <a:prstGeom prst="rect">
            <a:avLst/>
          </a:prstGeom>
        </p:spPr>
      </p:pic>
      <p:grpSp>
        <p:nvGrpSpPr>
          <p:cNvPr id="12" name="群組 11">
            <a:extLst>
              <a:ext uri="{FF2B5EF4-FFF2-40B4-BE49-F238E27FC236}">
                <a16:creationId xmlns:a16="http://schemas.microsoft.com/office/drawing/2014/main" id="{79F9A97C-3F79-49CA-AEF9-F65485CE5DAA}"/>
              </a:ext>
            </a:extLst>
          </p:cNvPr>
          <p:cNvGrpSpPr/>
          <p:nvPr/>
        </p:nvGrpSpPr>
        <p:grpSpPr>
          <a:xfrm>
            <a:off x="838200" y="2307772"/>
            <a:ext cx="866442" cy="3787506"/>
            <a:chOff x="943267" y="1894115"/>
            <a:chExt cx="1088572" cy="4758512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17AA1D32-3342-4128-9151-5173D8BE9FA1}"/>
                </a:ext>
              </a:extLst>
            </p:cNvPr>
            <p:cNvSpPr/>
            <p:nvPr/>
          </p:nvSpPr>
          <p:spPr>
            <a:xfrm>
              <a:off x="943267" y="1894115"/>
              <a:ext cx="1088572" cy="949234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>
                  <a:solidFill>
                    <a:schemeClr val="tx1"/>
                  </a:solidFill>
                </a:rPr>
                <a:t>Head</a:t>
              </a:r>
              <a:endParaRPr lang="zh-TW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F89185D-BB57-4190-9583-C5CA85DFC707}"/>
                </a:ext>
              </a:extLst>
            </p:cNvPr>
            <p:cNvSpPr/>
            <p:nvPr/>
          </p:nvSpPr>
          <p:spPr>
            <a:xfrm>
              <a:off x="943267" y="2850879"/>
              <a:ext cx="1088572" cy="949234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>
                  <a:solidFill>
                    <a:schemeClr val="tx1"/>
                  </a:solidFill>
                </a:rPr>
                <a:t>Right Hand</a:t>
              </a:r>
              <a:endParaRPr lang="zh-TW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3C07766-5784-48DA-B7D9-7AB765B4238B}"/>
                </a:ext>
              </a:extLst>
            </p:cNvPr>
            <p:cNvSpPr/>
            <p:nvPr/>
          </p:nvSpPr>
          <p:spPr>
            <a:xfrm>
              <a:off x="943267" y="3807643"/>
              <a:ext cx="1088572" cy="949234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>
                  <a:solidFill>
                    <a:schemeClr val="tx1"/>
                  </a:solidFill>
                </a:rPr>
                <a:t>Left Hand</a:t>
              </a:r>
              <a:endParaRPr lang="zh-TW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C83F801-8B29-48C3-9C39-9ECF63AE3181}"/>
                </a:ext>
              </a:extLst>
            </p:cNvPr>
            <p:cNvSpPr/>
            <p:nvPr/>
          </p:nvSpPr>
          <p:spPr>
            <a:xfrm>
              <a:off x="943267" y="4764407"/>
              <a:ext cx="1088572" cy="949234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>
                  <a:solidFill>
                    <a:schemeClr val="tx1"/>
                  </a:solidFill>
                </a:rPr>
                <a:t>Right Foot</a:t>
              </a:r>
              <a:endParaRPr lang="zh-TW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3DADBCC-2277-497D-9864-B7A84E1935D3}"/>
                </a:ext>
              </a:extLst>
            </p:cNvPr>
            <p:cNvSpPr/>
            <p:nvPr/>
          </p:nvSpPr>
          <p:spPr>
            <a:xfrm>
              <a:off x="943267" y="5703393"/>
              <a:ext cx="1088572" cy="949234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>
                  <a:solidFill>
                    <a:schemeClr val="tx1"/>
                  </a:solidFill>
                </a:rPr>
                <a:t>Left Foot</a:t>
              </a:r>
              <a:endParaRPr lang="zh-TW" altLang="en-US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17BA8920-1452-4678-B0D7-CF05953B0DFC}"/>
              </a:ext>
            </a:extLst>
          </p:cNvPr>
          <p:cNvGrpSpPr/>
          <p:nvPr/>
        </p:nvGrpSpPr>
        <p:grpSpPr>
          <a:xfrm>
            <a:off x="1704642" y="2306138"/>
            <a:ext cx="866442" cy="3787506"/>
            <a:chOff x="943267" y="1894115"/>
            <a:chExt cx="1088572" cy="4758512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8BCC4B7-03C2-4CD7-9697-9A8BA1A9C817}"/>
                </a:ext>
              </a:extLst>
            </p:cNvPr>
            <p:cNvSpPr/>
            <p:nvPr/>
          </p:nvSpPr>
          <p:spPr>
            <a:xfrm>
              <a:off x="943267" y="1894115"/>
              <a:ext cx="1088572" cy="949234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28A8F514-356C-4DB8-BDCB-C358F40689BD}"/>
                </a:ext>
              </a:extLst>
            </p:cNvPr>
            <p:cNvSpPr/>
            <p:nvPr/>
          </p:nvSpPr>
          <p:spPr>
            <a:xfrm>
              <a:off x="943267" y="2850879"/>
              <a:ext cx="1088572" cy="949234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40324D4-9293-4A7C-9733-C958198A566F}"/>
                </a:ext>
              </a:extLst>
            </p:cNvPr>
            <p:cNvSpPr/>
            <p:nvPr/>
          </p:nvSpPr>
          <p:spPr>
            <a:xfrm>
              <a:off x="943267" y="3807643"/>
              <a:ext cx="1088572" cy="949234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CF10843-BDDF-420D-AF01-B400F5C644DE}"/>
                </a:ext>
              </a:extLst>
            </p:cNvPr>
            <p:cNvSpPr/>
            <p:nvPr/>
          </p:nvSpPr>
          <p:spPr>
            <a:xfrm>
              <a:off x="943267" y="4764407"/>
              <a:ext cx="1088572" cy="949234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FCB3444-BC6F-4BA3-A71F-A23D367861F3}"/>
                </a:ext>
              </a:extLst>
            </p:cNvPr>
            <p:cNvSpPr/>
            <p:nvPr/>
          </p:nvSpPr>
          <p:spPr>
            <a:xfrm>
              <a:off x="943267" y="5703393"/>
              <a:ext cx="1088572" cy="949234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CB8938E1-605E-423B-A5DC-3C3B9737AB05}"/>
              </a:ext>
            </a:extLst>
          </p:cNvPr>
          <p:cNvGrpSpPr/>
          <p:nvPr/>
        </p:nvGrpSpPr>
        <p:grpSpPr>
          <a:xfrm>
            <a:off x="3563922" y="2313213"/>
            <a:ext cx="866442" cy="3787506"/>
            <a:chOff x="943267" y="1894115"/>
            <a:chExt cx="1088572" cy="4758512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51AB1E9-9EF6-4B65-B51C-A0EC247F30FD}"/>
                </a:ext>
              </a:extLst>
            </p:cNvPr>
            <p:cNvSpPr/>
            <p:nvPr/>
          </p:nvSpPr>
          <p:spPr>
            <a:xfrm>
              <a:off x="943267" y="1894115"/>
              <a:ext cx="1088572" cy="949234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FA219FB-DB0F-4673-9E77-04CA225D19E8}"/>
                </a:ext>
              </a:extLst>
            </p:cNvPr>
            <p:cNvSpPr/>
            <p:nvPr/>
          </p:nvSpPr>
          <p:spPr>
            <a:xfrm>
              <a:off x="943267" y="2850879"/>
              <a:ext cx="1088572" cy="949234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6BD3CBBA-D72E-4D29-ACBC-7353F4B0BA4C}"/>
                </a:ext>
              </a:extLst>
            </p:cNvPr>
            <p:cNvSpPr/>
            <p:nvPr/>
          </p:nvSpPr>
          <p:spPr>
            <a:xfrm>
              <a:off x="943267" y="3807643"/>
              <a:ext cx="1088572" cy="949234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46746948-E1C9-443D-895B-2CD6059BA785}"/>
                </a:ext>
              </a:extLst>
            </p:cNvPr>
            <p:cNvSpPr/>
            <p:nvPr/>
          </p:nvSpPr>
          <p:spPr>
            <a:xfrm>
              <a:off x="943267" y="4764407"/>
              <a:ext cx="1088572" cy="949234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A8BF4BCF-D007-48C2-A6E3-0D594475D302}"/>
                </a:ext>
              </a:extLst>
            </p:cNvPr>
            <p:cNvSpPr/>
            <p:nvPr/>
          </p:nvSpPr>
          <p:spPr>
            <a:xfrm>
              <a:off x="943267" y="5703393"/>
              <a:ext cx="1088572" cy="949234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366908BF-CDBB-4A53-AC68-79E72B6DF70D}"/>
              </a:ext>
            </a:extLst>
          </p:cNvPr>
          <p:cNvSpPr txBox="1"/>
          <p:nvPr/>
        </p:nvSpPr>
        <p:spPr>
          <a:xfrm>
            <a:off x="2890211" y="2575277"/>
            <a:ext cx="354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…</a:t>
            </a:r>
            <a:endParaRPr lang="zh-TW" altLang="en-US" dirty="0"/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205ED2F7-B041-4D02-BAF5-476D7532C19C}"/>
              </a:ext>
            </a:extLst>
          </p:cNvPr>
          <p:cNvSpPr txBox="1"/>
          <p:nvPr/>
        </p:nvSpPr>
        <p:spPr>
          <a:xfrm>
            <a:off x="2890211" y="3329732"/>
            <a:ext cx="354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…</a:t>
            </a:r>
            <a:endParaRPr lang="zh-TW" altLang="en-US" dirty="0"/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8A07B8F7-9326-44FD-AB2D-E9853D104A77}"/>
              </a:ext>
            </a:extLst>
          </p:cNvPr>
          <p:cNvSpPr txBox="1"/>
          <p:nvPr/>
        </p:nvSpPr>
        <p:spPr>
          <a:xfrm>
            <a:off x="2890211" y="4084187"/>
            <a:ext cx="354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…</a:t>
            </a:r>
            <a:endParaRPr lang="zh-TW" altLang="en-US" dirty="0"/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1107560E-AEA7-4A86-A920-D9EC5562E5AB}"/>
              </a:ext>
            </a:extLst>
          </p:cNvPr>
          <p:cNvSpPr txBox="1"/>
          <p:nvPr/>
        </p:nvSpPr>
        <p:spPr>
          <a:xfrm>
            <a:off x="2890211" y="4861534"/>
            <a:ext cx="354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…</a:t>
            </a:r>
            <a:endParaRPr lang="zh-TW" altLang="en-US" dirty="0"/>
          </a:p>
        </p:txBody>
      </p:sp>
      <p:sp>
        <p:nvSpPr>
          <p:cNvPr id="29" name="文字方塊 28">
            <a:extLst>
              <a:ext uri="{FF2B5EF4-FFF2-40B4-BE49-F238E27FC236}">
                <a16:creationId xmlns:a16="http://schemas.microsoft.com/office/drawing/2014/main" id="{CB581A7A-109E-47EF-82C7-6E40CFE49BDA}"/>
              </a:ext>
            </a:extLst>
          </p:cNvPr>
          <p:cNvSpPr txBox="1"/>
          <p:nvPr/>
        </p:nvSpPr>
        <p:spPr>
          <a:xfrm>
            <a:off x="2890211" y="5615989"/>
            <a:ext cx="354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…</a:t>
            </a:r>
            <a:endParaRPr lang="zh-TW" altLang="en-US" dirty="0"/>
          </a:p>
        </p:txBody>
      </p:sp>
      <p:cxnSp>
        <p:nvCxnSpPr>
          <p:cNvPr id="31" name="直線單箭頭接點 30">
            <a:extLst>
              <a:ext uri="{FF2B5EF4-FFF2-40B4-BE49-F238E27FC236}">
                <a16:creationId xmlns:a16="http://schemas.microsoft.com/office/drawing/2014/main" id="{C90CDC98-138A-4939-B751-DDD34DE5856C}"/>
              </a:ext>
            </a:extLst>
          </p:cNvPr>
          <p:cNvCxnSpPr/>
          <p:nvPr/>
        </p:nvCxnSpPr>
        <p:spPr>
          <a:xfrm>
            <a:off x="838200" y="2072640"/>
            <a:ext cx="359216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9798198C-3D5F-465F-BC2F-9B210439C54F}"/>
              </a:ext>
            </a:extLst>
          </p:cNvPr>
          <p:cNvSpPr txBox="1"/>
          <p:nvPr/>
        </p:nvSpPr>
        <p:spPr>
          <a:xfrm>
            <a:off x="1725339" y="1767358"/>
            <a:ext cx="16914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Skeleton Sequence</a:t>
            </a:r>
            <a:endParaRPr lang="zh-TW" altLang="en-US" sz="1400" dirty="0"/>
          </a:p>
        </p:txBody>
      </p:sp>
      <p:sp>
        <p:nvSpPr>
          <p:cNvPr id="33" name="文字方塊 32">
            <a:extLst>
              <a:ext uri="{FF2B5EF4-FFF2-40B4-BE49-F238E27FC236}">
                <a16:creationId xmlns:a16="http://schemas.microsoft.com/office/drawing/2014/main" id="{6CFF26FC-FAEE-41CA-9140-C783DC619178}"/>
              </a:ext>
            </a:extLst>
          </p:cNvPr>
          <p:cNvSpPr txBox="1"/>
          <p:nvPr/>
        </p:nvSpPr>
        <p:spPr>
          <a:xfrm>
            <a:off x="5546562" y="1951828"/>
            <a:ext cx="12330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100" b="1" dirty="0">
                <a:solidFill>
                  <a:srgbClr val="FF0000"/>
                </a:solidFill>
              </a:rPr>
              <a:t>Attention Map</a:t>
            </a:r>
          </a:p>
          <a:p>
            <a:pPr algn="ctr"/>
            <a:r>
              <a:rPr lang="en-US" altLang="zh-TW" sz="1100" b="1" dirty="0">
                <a:solidFill>
                  <a:srgbClr val="FF0000"/>
                </a:solidFill>
              </a:rPr>
              <a:t>(Spatial Weight)</a:t>
            </a:r>
            <a:endParaRPr lang="zh-TW" altLang="en-US" sz="1100" b="1" dirty="0">
              <a:solidFill>
                <a:srgbClr val="FF0000"/>
              </a:solidFill>
            </a:endParaRPr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54B60A8F-EE55-4B9A-B869-B38BA437B2D0}"/>
              </a:ext>
            </a:extLst>
          </p:cNvPr>
          <p:cNvSpPr txBox="1"/>
          <p:nvPr/>
        </p:nvSpPr>
        <p:spPr>
          <a:xfrm>
            <a:off x="6681450" y="1951827"/>
            <a:ext cx="9380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100" b="1" dirty="0">
                <a:solidFill>
                  <a:srgbClr val="FF0000"/>
                </a:solidFill>
              </a:rPr>
              <a:t>Normalized</a:t>
            </a:r>
          </a:p>
          <a:p>
            <a:pPr algn="ctr"/>
            <a:r>
              <a:rPr lang="en-US" altLang="zh-TW" sz="1100" b="1" dirty="0">
                <a:solidFill>
                  <a:srgbClr val="FF0000"/>
                </a:solidFill>
              </a:rPr>
              <a:t>ROI</a:t>
            </a:r>
            <a:endParaRPr lang="zh-TW" altLang="en-US" sz="1100" b="1" dirty="0">
              <a:solidFill>
                <a:srgbClr val="FF0000"/>
              </a:solidFill>
            </a:endParaRPr>
          </a:p>
        </p:txBody>
      </p:sp>
      <p:sp>
        <p:nvSpPr>
          <p:cNvPr id="36" name="文字方塊 35">
            <a:extLst>
              <a:ext uri="{FF2B5EF4-FFF2-40B4-BE49-F238E27FC236}">
                <a16:creationId xmlns:a16="http://schemas.microsoft.com/office/drawing/2014/main" id="{4B1D4810-61C0-4B1D-8941-C2CF16F131FC}"/>
              </a:ext>
            </a:extLst>
          </p:cNvPr>
          <p:cNvSpPr txBox="1"/>
          <p:nvPr/>
        </p:nvSpPr>
        <p:spPr>
          <a:xfrm>
            <a:off x="7842680" y="2036465"/>
            <a:ext cx="5741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100" b="1" dirty="0">
                <a:solidFill>
                  <a:srgbClr val="FF0000"/>
                </a:solidFill>
              </a:rPr>
              <a:t>Fused</a:t>
            </a:r>
            <a:endParaRPr lang="zh-TW" altLang="en-US" sz="11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1872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108C6F9-0DBB-41AA-BFFA-A31DF518F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423FD9D-90F2-48BC-A0BF-F507D2FBE1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Could the fused representation effectively contribute to the skeleton modality?</a:t>
            </a: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6B2A8D23-4709-441D-B03C-93A1E5FFF5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6455" y="2221090"/>
            <a:ext cx="5001822" cy="4636910"/>
          </a:xfrm>
          <a:prstGeom prst="rect">
            <a:avLst/>
          </a:prstGeom>
        </p:spPr>
      </p:pic>
      <p:grpSp>
        <p:nvGrpSpPr>
          <p:cNvPr id="7" name="群組 6">
            <a:extLst>
              <a:ext uri="{FF2B5EF4-FFF2-40B4-BE49-F238E27FC236}">
                <a16:creationId xmlns:a16="http://schemas.microsoft.com/office/drawing/2014/main" id="{59D7E2D1-3CD2-4544-8DB4-0486C358DA2E}"/>
              </a:ext>
            </a:extLst>
          </p:cNvPr>
          <p:cNvGrpSpPr/>
          <p:nvPr/>
        </p:nvGrpSpPr>
        <p:grpSpPr>
          <a:xfrm>
            <a:off x="133723" y="3256115"/>
            <a:ext cx="6786489" cy="2790407"/>
            <a:chOff x="2702755" y="3077628"/>
            <a:chExt cx="6786489" cy="2790407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48847D8A-5E72-4C3D-8787-859BE96D7E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02755" y="3077628"/>
              <a:ext cx="6786489" cy="2790407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D80C53C-F558-4C47-8C71-AAE326EABA2D}"/>
                </a:ext>
              </a:extLst>
            </p:cNvPr>
            <p:cNvSpPr/>
            <p:nvPr/>
          </p:nvSpPr>
          <p:spPr>
            <a:xfrm>
              <a:off x="3117667" y="4676503"/>
              <a:ext cx="5956663" cy="74022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A12F56C-61E4-4AB6-80F7-BFA1BBDD0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28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288134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476F6B4-3876-4089-99F4-27661FC2E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Experiment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CEC83FC-7402-449B-A019-3667CB0881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Difficult case. </a:t>
            </a:r>
          </a:p>
          <a:p>
            <a:pPr lvl="1"/>
            <a:r>
              <a:rPr lang="en-US" altLang="zh-TW" dirty="0"/>
              <a:t>label: 11, 12, 29, 30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60A4498-E7C5-427C-B4BC-A4840865A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29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591EC5B5-A8FE-4F2F-BE35-057A860596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33" y="3713322"/>
            <a:ext cx="5037667" cy="181805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44184A34-A0A0-4993-9BCA-48E37AD500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200" y="525701"/>
            <a:ext cx="6096000" cy="565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516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062A74A-F037-495D-A93D-32D80A695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72AC68-F5E9-4DA8-BC20-40A196679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Method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Experiment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Conclusion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Progress Report</a:t>
            </a:r>
            <a:endParaRPr lang="zh-TW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7A11C77-66A6-40F0-901D-664E485CB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83563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062A74A-F037-495D-A93D-32D80A695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72AC68-F5E9-4DA8-BC20-40A196679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Method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Experiment</a:t>
            </a:r>
          </a:p>
          <a:p>
            <a:r>
              <a:rPr lang="en-US" altLang="zh-TW" dirty="0"/>
              <a:t>Conclusion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Progress Report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5A790DE-D642-4612-9FDD-16280CD7F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01978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DC689AC-FA69-4060-9809-A71BAC28C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3AA8BC-59BE-49B0-BFBA-11BDB7D2D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Multimodal fusion approach for indoor action recognition</a:t>
            </a:r>
          </a:p>
          <a:p>
            <a:pPr lvl="1"/>
            <a:r>
              <a:rPr lang="en-US" altLang="zh-TW" dirty="0"/>
              <a:t>Teacher-Student Multimodal Fusion (TSMF)</a:t>
            </a:r>
          </a:p>
          <a:p>
            <a:pPr lvl="1"/>
            <a:r>
              <a:rPr lang="en-US" altLang="zh-TW" dirty="0"/>
              <a:t>RGB + Skeleton</a:t>
            </a:r>
          </a:p>
          <a:p>
            <a:r>
              <a:rPr lang="en-US" altLang="zh-TW" dirty="0"/>
              <a:t>TSMF has achieved superior performance on NTU-RGB+D and PKU-MMD.</a:t>
            </a:r>
          </a:p>
          <a:p>
            <a:r>
              <a:rPr lang="en-US" altLang="zh-TW" dirty="0"/>
              <a:t>The fused representation of TSMF successfully takes the advantage of multimodal information as it complements the inadequacy of appearance features in the skeleton modality.</a:t>
            </a:r>
          </a:p>
          <a:p>
            <a:r>
              <a:rPr lang="en-US" altLang="zh-TW" dirty="0"/>
              <a:t>Future work:</a:t>
            </a:r>
          </a:p>
          <a:p>
            <a:pPr lvl="1"/>
            <a:r>
              <a:rPr lang="en-US" altLang="zh-TW" dirty="0"/>
              <a:t>Outdoor Activity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8CC1AA9-F932-4DA6-AE82-6F0E27D26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13988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062A74A-F037-495D-A93D-32D80A695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72AC68-F5E9-4DA8-BC20-40A196679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Method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Experiment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Conclusion</a:t>
            </a:r>
          </a:p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A748C49-4432-4585-9931-9A4A569C8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15967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B6DF90B-FD8C-404E-A755-E7372ADF1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Task Goals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811372-6472-4B55-84A3-5C89E81591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/>
              <a:t>AverMedia</a:t>
            </a:r>
            <a:r>
              <a:rPr lang="en-US" altLang="zh-TW" dirty="0"/>
              <a:t> </a:t>
            </a:r>
            <a:r>
              <a:rPr lang="zh-TW" altLang="en-US" dirty="0"/>
              <a:t>產學合作</a:t>
            </a:r>
            <a:endParaRPr lang="en-US" altLang="zh-TW" dirty="0"/>
          </a:p>
          <a:p>
            <a:r>
              <a:rPr lang="en-US" altLang="zh-TW" dirty="0"/>
              <a:t>Action recognition in classroom or meeting room</a:t>
            </a:r>
          </a:p>
          <a:p>
            <a:pPr lvl="1"/>
            <a:r>
              <a:rPr lang="en-US" altLang="zh-TW" dirty="0"/>
              <a:t>Sit</a:t>
            </a:r>
          </a:p>
          <a:p>
            <a:pPr lvl="1"/>
            <a:r>
              <a:rPr lang="en-US" altLang="zh-TW" dirty="0"/>
              <a:t>Stand</a:t>
            </a:r>
          </a:p>
          <a:p>
            <a:pPr lvl="1"/>
            <a:r>
              <a:rPr lang="en-US" altLang="zh-TW" dirty="0"/>
              <a:t>Raise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0A5206-7C1F-4262-958D-40E6F47AB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37DFC-B66D-43DF-B0E9-8E7CEE29F342}" type="slidenum">
              <a:rPr lang="zh-TW" altLang="en-US" smtClean="0"/>
              <a:t>33</a:t>
            </a:fld>
            <a:endParaRPr lang="zh-TW" altLang="en-US"/>
          </a:p>
        </p:txBody>
      </p:sp>
      <p:pic>
        <p:nvPicPr>
          <p:cNvPr id="25" name="圖片 24">
            <a:extLst>
              <a:ext uri="{FF2B5EF4-FFF2-40B4-BE49-F238E27FC236}">
                <a16:creationId xmlns:a16="http://schemas.microsoft.com/office/drawing/2014/main" id="{E955A1C4-F194-48C3-BBD6-0AE5AD92A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63" y="4220187"/>
            <a:ext cx="3907373" cy="1953687"/>
          </a:xfrm>
          <a:prstGeom prst="rect">
            <a:avLst/>
          </a:prstGeom>
        </p:spPr>
      </p:pic>
      <p:pic>
        <p:nvPicPr>
          <p:cNvPr id="26" name="圖片 25">
            <a:extLst>
              <a:ext uri="{FF2B5EF4-FFF2-40B4-BE49-F238E27FC236}">
                <a16:creationId xmlns:a16="http://schemas.microsoft.com/office/drawing/2014/main" id="{BA0443C5-54B5-47E6-96DE-5718B75D2C4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212" y="4061047"/>
            <a:ext cx="3304284" cy="2205610"/>
          </a:xfrm>
          <a:prstGeom prst="rect">
            <a:avLst/>
          </a:prstGeom>
        </p:spPr>
      </p:pic>
      <p:pic>
        <p:nvPicPr>
          <p:cNvPr id="27" name="圖片 26">
            <a:extLst>
              <a:ext uri="{FF2B5EF4-FFF2-40B4-BE49-F238E27FC236}">
                <a16:creationId xmlns:a16="http://schemas.microsoft.com/office/drawing/2014/main" id="{CCC42173-933A-4D5D-B3CD-75CA76CA8E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072" y="4061047"/>
            <a:ext cx="2948727" cy="220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726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1A4CF1E-C542-406E-9AEB-21F40575E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RGB-Guided Model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217DE3-F8C3-46CF-9E29-A025FC969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D33D7BBD-FB69-4226-9E8F-9878D26BCE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85" t="5055" r="26905" b="20041"/>
          <a:stretch/>
        </p:blipFill>
        <p:spPr>
          <a:xfrm>
            <a:off x="1925207" y="2362116"/>
            <a:ext cx="1462481" cy="1367406"/>
          </a:xfrm>
          <a:prstGeom prst="rect">
            <a:avLst/>
          </a:prstGeom>
        </p:spPr>
      </p:pic>
      <p:cxnSp>
        <p:nvCxnSpPr>
          <p:cNvPr id="5" name="直線單箭頭接點 4">
            <a:extLst>
              <a:ext uri="{FF2B5EF4-FFF2-40B4-BE49-F238E27FC236}">
                <a16:creationId xmlns:a16="http://schemas.microsoft.com/office/drawing/2014/main" id="{40F4D806-EC47-42D9-8ED7-090E8660520E}"/>
              </a:ext>
            </a:extLst>
          </p:cNvPr>
          <p:cNvCxnSpPr>
            <a:cxnSpLocks/>
            <a:stCxn id="4" idx="3"/>
            <a:endCxn id="7" idx="2"/>
          </p:cNvCxnSpPr>
          <p:nvPr/>
        </p:nvCxnSpPr>
        <p:spPr>
          <a:xfrm flipV="1">
            <a:off x="3387688" y="3036774"/>
            <a:ext cx="500286" cy="90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" name="群組 5">
            <a:extLst>
              <a:ext uri="{FF2B5EF4-FFF2-40B4-BE49-F238E27FC236}">
                <a16:creationId xmlns:a16="http://schemas.microsoft.com/office/drawing/2014/main" id="{F7372A7B-CA8D-4541-8AE5-37CC781177F5}"/>
              </a:ext>
            </a:extLst>
          </p:cNvPr>
          <p:cNvGrpSpPr/>
          <p:nvPr/>
        </p:nvGrpSpPr>
        <p:grpSpPr>
          <a:xfrm>
            <a:off x="3887974" y="2418707"/>
            <a:ext cx="965791" cy="1236134"/>
            <a:chOff x="2836749" y="2175403"/>
            <a:chExt cx="965791" cy="1236134"/>
          </a:xfrm>
        </p:grpSpPr>
        <p:sp>
          <p:nvSpPr>
            <p:cNvPr id="7" name="梯形 6">
              <a:extLst>
                <a:ext uri="{FF2B5EF4-FFF2-40B4-BE49-F238E27FC236}">
                  <a16:creationId xmlns:a16="http://schemas.microsoft.com/office/drawing/2014/main" id="{E44FD246-1606-447C-B083-5191BE1B5168}"/>
                </a:ext>
              </a:extLst>
            </p:cNvPr>
            <p:cNvSpPr/>
            <p:nvPr/>
          </p:nvSpPr>
          <p:spPr>
            <a:xfrm rot="5400000">
              <a:off x="2697046" y="2315106"/>
              <a:ext cx="1236134" cy="956728"/>
            </a:xfrm>
            <a:prstGeom prst="trapezoid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90A55488-E909-4477-AAC6-0D5E96B67375}"/>
                </a:ext>
              </a:extLst>
            </p:cNvPr>
            <p:cNvSpPr txBox="1"/>
            <p:nvPr/>
          </p:nvSpPr>
          <p:spPr>
            <a:xfrm>
              <a:off x="2845811" y="2571682"/>
              <a:ext cx="9567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dirty="0"/>
                <a:t>Pre-trained CNN</a:t>
              </a:r>
              <a:endParaRPr lang="zh-TW" altLang="en-US" sz="1200" dirty="0"/>
            </a:p>
          </p:txBody>
        </p:sp>
      </p:grpSp>
      <p:grpSp>
        <p:nvGrpSpPr>
          <p:cNvPr id="9" name="群組 8">
            <a:extLst>
              <a:ext uri="{FF2B5EF4-FFF2-40B4-BE49-F238E27FC236}">
                <a16:creationId xmlns:a16="http://schemas.microsoft.com/office/drawing/2014/main" id="{FFBD8F28-617D-4CC4-9DFB-C88B3C446DB3}"/>
              </a:ext>
            </a:extLst>
          </p:cNvPr>
          <p:cNvGrpSpPr/>
          <p:nvPr/>
        </p:nvGrpSpPr>
        <p:grpSpPr>
          <a:xfrm>
            <a:off x="2377965" y="4432073"/>
            <a:ext cx="556101" cy="1571309"/>
            <a:chOff x="4462677" y="2615903"/>
            <a:chExt cx="1295400" cy="3078695"/>
          </a:xfrm>
        </p:grpSpPr>
        <p:cxnSp>
          <p:nvCxnSpPr>
            <p:cNvPr id="10" name="直線接點 9">
              <a:extLst>
                <a:ext uri="{FF2B5EF4-FFF2-40B4-BE49-F238E27FC236}">
                  <a16:creationId xmlns:a16="http://schemas.microsoft.com/office/drawing/2014/main" id="{6FB86CC4-E0B2-441C-A6F4-2194CC766510}"/>
                </a:ext>
              </a:extLst>
            </p:cNvPr>
            <p:cNvCxnSpPr>
              <a:cxnSpLocks/>
              <a:endCxn id="40" idx="4"/>
            </p:cNvCxnSpPr>
            <p:nvPr/>
          </p:nvCxnSpPr>
          <p:spPr>
            <a:xfrm>
              <a:off x="4662783" y="4927891"/>
              <a:ext cx="39246" cy="72437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>
              <a:extLst>
                <a:ext uri="{FF2B5EF4-FFF2-40B4-BE49-F238E27FC236}">
                  <a16:creationId xmlns:a16="http://schemas.microsoft.com/office/drawing/2014/main" id="{59EE231C-7F3D-4D0F-913F-0481E57C6F02}"/>
                </a:ext>
              </a:extLst>
            </p:cNvPr>
            <p:cNvCxnSpPr>
              <a:cxnSpLocks/>
              <a:endCxn id="39" idx="0"/>
            </p:cNvCxnSpPr>
            <p:nvPr/>
          </p:nvCxnSpPr>
          <p:spPr>
            <a:xfrm flipH="1">
              <a:off x="4663929" y="4395508"/>
              <a:ext cx="65404" cy="49691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接點 11">
              <a:extLst>
                <a:ext uri="{FF2B5EF4-FFF2-40B4-BE49-F238E27FC236}">
                  <a16:creationId xmlns:a16="http://schemas.microsoft.com/office/drawing/2014/main" id="{F112C0AF-CB66-482C-B20C-5B4DD4B5DC8D}"/>
                </a:ext>
              </a:extLst>
            </p:cNvPr>
            <p:cNvCxnSpPr>
              <a:cxnSpLocks/>
              <a:endCxn id="42" idx="0"/>
            </p:cNvCxnSpPr>
            <p:nvPr/>
          </p:nvCxnSpPr>
          <p:spPr>
            <a:xfrm flipH="1">
              <a:off x="5562160" y="4934981"/>
              <a:ext cx="18118" cy="67495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接點 12">
              <a:extLst>
                <a:ext uri="{FF2B5EF4-FFF2-40B4-BE49-F238E27FC236}">
                  <a16:creationId xmlns:a16="http://schemas.microsoft.com/office/drawing/2014/main" id="{3B530CD5-826A-4545-A962-845D65EB8CF3}"/>
                </a:ext>
              </a:extLst>
            </p:cNvPr>
            <p:cNvCxnSpPr>
              <a:cxnSpLocks/>
              <a:endCxn id="41" idx="5"/>
            </p:cNvCxnSpPr>
            <p:nvPr/>
          </p:nvCxnSpPr>
          <p:spPr>
            <a:xfrm>
              <a:off x="5497637" y="4395508"/>
              <a:ext cx="111887" cy="59934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接點 13">
              <a:extLst>
                <a:ext uri="{FF2B5EF4-FFF2-40B4-BE49-F238E27FC236}">
                  <a16:creationId xmlns:a16="http://schemas.microsoft.com/office/drawing/2014/main" id="{CA6D76EE-8FDE-498F-B9D3-5712ED214A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91614" y="2829311"/>
              <a:ext cx="23286" cy="40465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接點 14">
              <a:extLst>
                <a:ext uri="{FF2B5EF4-FFF2-40B4-BE49-F238E27FC236}">
                  <a16:creationId xmlns:a16="http://schemas.microsoft.com/office/drawing/2014/main" id="{BF4C7118-CF10-4195-A0A8-C97A2C7A8DBE}"/>
                </a:ext>
              </a:extLst>
            </p:cNvPr>
            <p:cNvCxnSpPr>
              <a:cxnSpLocks/>
              <a:endCxn id="38" idx="5"/>
            </p:cNvCxnSpPr>
            <p:nvPr/>
          </p:nvCxnSpPr>
          <p:spPr>
            <a:xfrm>
              <a:off x="5098977" y="3222611"/>
              <a:ext cx="423574" cy="120969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接點 15">
              <a:extLst>
                <a:ext uri="{FF2B5EF4-FFF2-40B4-BE49-F238E27FC236}">
                  <a16:creationId xmlns:a16="http://schemas.microsoft.com/office/drawing/2014/main" id="{976E977E-D465-440B-A6EF-68D039EA118D}"/>
                </a:ext>
              </a:extLst>
            </p:cNvPr>
            <p:cNvCxnSpPr>
              <a:cxnSpLocks/>
              <a:endCxn id="37" idx="7"/>
            </p:cNvCxnSpPr>
            <p:nvPr/>
          </p:nvCxnSpPr>
          <p:spPr>
            <a:xfrm flipH="1">
              <a:off x="4752085" y="3222611"/>
              <a:ext cx="340014" cy="114982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接點 16">
              <a:extLst>
                <a:ext uri="{FF2B5EF4-FFF2-40B4-BE49-F238E27FC236}">
                  <a16:creationId xmlns:a16="http://schemas.microsoft.com/office/drawing/2014/main" id="{635E2687-23BA-4840-8FC7-E2F02411F5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70764" y="3589568"/>
              <a:ext cx="49213" cy="42120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>
              <a:extLst>
                <a:ext uri="{FF2B5EF4-FFF2-40B4-BE49-F238E27FC236}">
                  <a16:creationId xmlns:a16="http://schemas.microsoft.com/office/drawing/2014/main" id="{EB19D792-1C56-4931-9D5E-CE8537F2B737}"/>
                </a:ext>
              </a:extLst>
            </p:cNvPr>
            <p:cNvCxnSpPr>
              <a:cxnSpLocks/>
              <a:endCxn id="34" idx="0"/>
            </p:cNvCxnSpPr>
            <p:nvPr/>
          </p:nvCxnSpPr>
          <p:spPr>
            <a:xfrm>
              <a:off x="4489664" y="3557830"/>
              <a:ext cx="49213" cy="42120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接點 18">
              <a:extLst>
                <a:ext uri="{FF2B5EF4-FFF2-40B4-BE49-F238E27FC236}">
                  <a16:creationId xmlns:a16="http://schemas.microsoft.com/office/drawing/2014/main" id="{BB8FFD04-5880-473F-9789-40BBAFBC0B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13478" y="3246408"/>
              <a:ext cx="174625" cy="30850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>
              <a:extLst>
                <a:ext uri="{FF2B5EF4-FFF2-40B4-BE49-F238E27FC236}">
                  <a16:creationId xmlns:a16="http://schemas.microsoft.com/office/drawing/2014/main" id="{5666EB2F-B87A-4083-9382-A5E4AC3CD74E}"/>
                </a:ext>
              </a:extLst>
            </p:cNvPr>
            <p:cNvCxnSpPr>
              <a:cxnSpLocks/>
              <a:endCxn id="35" idx="0"/>
            </p:cNvCxnSpPr>
            <p:nvPr/>
          </p:nvCxnSpPr>
          <p:spPr>
            <a:xfrm>
              <a:off x="5545352" y="3238732"/>
              <a:ext cx="174625" cy="30850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">
              <a:extLst>
                <a:ext uri="{FF2B5EF4-FFF2-40B4-BE49-F238E27FC236}">
                  <a16:creationId xmlns:a16="http://schemas.microsoft.com/office/drawing/2014/main" id="{C916CCC4-1157-40DD-BE60-AAA308FEDFF7}"/>
                </a:ext>
              </a:extLst>
            </p:cNvPr>
            <p:cNvCxnSpPr>
              <a:cxnSpLocks/>
              <a:endCxn id="32" idx="2"/>
            </p:cNvCxnSpPr>
            <p:nvPr/>
          </p:nvCxnSpPr>
          <p:spPr>
            <a:xfrm flipV="1">
              <a:off x="4688586" y="3233969"/>
              <a:ext cx="807024" cy="317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>
              <a:extLst>
                <a:ext uri="{FF2B5EF4-FFF2-40B4-BE49-F238E27FC236}">
                  <a16:creationId xmlns:a16="http://schemas.microsoft.com/office/drawing/2014/main" id="{FDB779BD-E34F-4F8F-8341-6C373DDAE7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18844" y="2682309"/>
              <a:ext cx="116416" cy="12329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>
              <a:extLst>
                <a:ext uri="{FF2B5EF4-FFF2-40B4-BE49-F238E27FC236}">
                  <a16:creationId xmlns:a16="http://schemas.microsoft.com/office/drawing/2014/main" id="{65AC16A3-DABE-4133-8360-7FABC476F1D6}"/>
                </a:ext>
              </a:extLst>
            </p:cNvPr>
            <p:cNvCxnSpPr>
              <a:cxnSpLocks/>
              <a:endCxn id="27" idx="1"/>
            </p:cNvCxnSpPr>
            <p:nvPr/>
          </p:nvCxnSpPr>
          <p:spPr>
            <a:xfrm>
              <a:off x="4967020" y="2657403"/>
              <a:ext cx="116416" cy="12329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接點 23">
              <a:extLst>
                <a:ext uri="{FF2B5EF4-FFF2-40B4-BE49-F238E27FC236}">
                  <a16:creationId xmlns:a16="http://schemas.microsoft.com/office/drawing/2014/main" id="{D32E8434-469A-415D-B9BF-8FDBEF484A9D}"/>
                </a:ext>
              </a:extLst>
            </p:cNvPr>
            <p:cNvCxnSpPr>
              <a:cxnSpLocks/>
            </p:cNvCxnSpPr>
            <p:nvPr/>
          </p:nvCxnSpPr>
          <p:spPr>
            <a:xfrm>
              <a:off x="5271244" y="2670936"/>
              <a:ext cx="194733" cy="11006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接點 24">
              <a:extLst>
                <a:ext uri="{FF2B5EF4-FFF2-40B4-BE49-F238E27FC236}">
                  <a16:creationId xmlns:a16="http://schemas.microsoft.com/office/drawing/2014/main" id="{5D6900A8-5883-4B3B-B17C-3C3A1B4A01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9378" y="2658236"/>
              <a:ext cx="194733" cy="11006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橢圓 25">
              <a:extLst>
                <a:ext uri="{FF2B5EF4-FFF2-40B4-BE49-F238E27FC236}">
                  <a16:creationId xmlns:a16="http://schemas.microsoft.com/office/drawing/2014/main" id="{C9F10392-CDA2-49F0-87FD-02682C12CF90}"/>
                </a:ext>
              </a:extLst>
            </p:cNvPr>
            <p:cNvSpPr/>
            <p:nvPr/>
          </p:nvSpPr>
          <p:spPr>
            <a:xfrm>
              <a:off x="4919877" y="2615903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橢圓 26">
              <a:extLst>
                <a:ext uri="{FF2B5EF4-FFF2-40B4-BE49-F238E27FC236}">
                  <a16:creationId xmlns:a16="http://schemas.microsoft.com/office/drawing/2014/main" id="{65B2A543-D21F-46D7-91CF-432A5239B819}"/>
                </a:ext>
              </a:extLst>
            </p:cNvPr>
            <p:cNvSpPr/>
            <p:nvPr/>
          </p:nvSpPr>
          <p:spPr>
            <a:xfrm>
              <a:off x="5072277" y="2768303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" name="橢圓 27">
              <a:extLst>
                <a:ext uri="{FF2B5EF4-FFF2-40B4-BE49-F238E27FC236}">
                  <a16:creationId xmlns:a16="http://schemas.microsoft.com/office/drawing/2014/main" id="{25DAC96F-AE55-416A-A483-522C7B559CF3}"/>
                </a:ext>
              </a:extLst>
            </p:cNvPr>
            <p:cNvSpPr/>
            <p:nvPr/>
          </p:nvSpPr>
          <p:spPr>
            <a:xfrm>
              <a:off x="5216211" y="2615903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9" name="橢圓 28">
              <a:extLst>
                <a:ext uri="{FF2B5EF4-FFF2-40B4-BE49-F238E27FC236}">
                  <a16:creationId xmlns:a16="http://schemas.microsoft.com/office/drawing/2014/main" id="{6FECCA65-68B7-48BF-9F10-81D75346D6FC}"/>
                </a:ext>
              </a:extLst>
            </p:cNvPr>
            <p:cNvSpPr/>
            <p:nvPr/>
          </p:nvSpPr>
          <p:spPr>
            <a:xfrm>
              <a:off x="4725144" y="2725969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橢圓 29">
              <a:extLst>
                <a:ext uri="{FF2B5EF4-FFF2-40B4-BE49-F238E27FC236}">
                  <a16:creationId xmlns:a16="http://schemas.microsoft.com/office/drawing/2014/main" id="{81A1384C-4E5B-4ECF-BB92-105389AF5FCC}"/>
                </a:ext>
              </a:extLst>
            </p:cNvPr>
            <p:cNvSpPr/>
            <p:nvPr/>
          </p:nvSpPr>
          <p:spPr>
            <a:xfrm>
              <a:off x="5419410" y="2725969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" name="橢圓 30">
              <a:extLst>
                <a:ext uri="{FF2B5EF4-FFF2-40B4-BE49-F238E27FC236}">
                  <a16:creationId xmlns:a16="http://schemas.microsoft.com/office/drawing/2014/main" id="{CD96822B-6FC2-4AE5-8CF8-2714C40396FC}"/>
                </a:ext>
              </a:extLst>
            </p:cNvPr>
            <p:cNvSpPr/>
            <p:nvPr/>
          </p:nvSpPr>
          <p:spPr>
            <a:xfrm>
              <a:off x="4648944" y="3191635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橢圓 31">
              <a:extLst>
                <a:ext uri="{FF2B5EF4-FFF2-40B4-BE49-F238E27FC236}">
                  <a16:creationId xmlns:a16="http://schemas.microsoft.com/office/drawing/2014/main" id="{EB4A43E4-F52C-45D9-A20C-DFAA2E035DCD}"/>
                </a:ext>
              </a:extLst>
            </p:cNvPr>
            <p:cNvSpPr/>
            <p:nvPr/>
          </p:nvSpPr>
          <p:spPr>
            <a:xfrm>
              <a:off x="5495610" y="3191635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3" name="橢圓 32">
              <a:extLst>
                <a:ext uri="{FF2B5EF4-FFF2-40B4-BE49-F238E27FC236}">
                  <a16:creationId xmlns:a16="http://schemas.microsoft.com/office/drawing/2014/main" id="{445DC37F-0CCA-4AB4-8E40-B9AA2B1C2635}"/>
                </a:ext>
              </a:extLst>
            </p:cNvPr>
            <p:cNvSpPr/>
            <p:nvPr/>
          </p:nvSpPr>
          <p:spPr>
            <a:xfrm>
              <a:off x="4462677" y="3547236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4" name="橢圓 33">
              <a:extLst>
                <a:ext uri="{FF2B5EF4-FFF2-40B4-BE49-F238E27FC236}">
                  <a16:creationId xmlns:a16="http://schemas.microsoft.com/office/drawing/2014/main" id="{39A400A7-2E54-4261-914C-6B979428C572}"/>
                </a:ext>
              </a:extLst>
            </p:cNvPr>
            <p:cNvSpPr/>
            <p:nvPr/>
          </p:nvSpPr>
          <p:spPr>
            <a:xfrm>
              <a:off x="4500777" y="3979036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" name="橢圓 34">
              <a:extLst>
                <a:ext uri="{FF2B5EF4-FFF2-40B4-BE49-F238E27FC236}">
                  <a16:creationId xmlns:a16="http://schemas.microsoft.com/office/drawing/2014/main" id="{561A4672-AAFC-468F-A1FB-41C91F1D7E53}"/>
                </a:ext>
              </a:extLst>
            </p:cNvPr>
            <p:cNvSpPr/>
            <p:nvPr/>
          </p:nvSpPr>
          <p:spPr>
            <a:xfrm>
              <a:off x="5681877" y="3547235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6" name="橢圓 35">
              <a:extLst>
                <a:ext uri="{FF2B5EF4-FFF2-40B4-BE49-F238E27FC236}">
                  <a16:creationId xmlns:a16="http://schemas.microsoft.com/office/drawing/2014/main" id="{EAD68462-ACEC-4138-B928-6E44586A3C75}"/>
                </a:ext>
              </a:extLst>
            </p:cNvPr>
            <p:cNvSpPr/>
            <p:nvPr/>
          </p:nvSpPr>
          <p:spPr>
            <a:xfrm>
              <a:off x="5643777" y="3979036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7" name="橢圓 36">
              <a:extLst>
                <a:ext uri="{FF2B5EF4-FFF2-40B4-BE49-F238E27FC236}">
                  <a16:creationId xmlns:a16="http://schemas.microsoft.com/office/drawing/2014/main" id="{12E21FB3-6B23-4250-9835-B9C31FA29A83}"/>
                </a:ext>
              </a:extLst>
            </p:cNvPr>
            <p:cNvSpPr/>
            <p:nvPr/>
          </p:nvSpPr>
          <p:spPr>
            <a:xfrm>
              <a:off x="4687044" y="4360036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8" name="橢圓 37">
              <a:extLst>
                <a:ext uri="{FF2B5EF4-FFF2-40B4-BE49-F238E27FC236}">
                  <a16:creationId xmlns:a16="http://schemas.microsoft.com/office/drawing/2014/main" id="{CE2A7476-A68E-4FC1-B4BC-905F91D0CB77}"/>
                </a:ext>
              </a:extLst>
            </p:cNvPr>
            <p:cNvSpPr/>
            <p:nvPr/>
          </p:nvSpPr>
          <p:spPr>
            <a:xfrm>
              <a:off x="5457510" y="4360036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9" name="橢圓 38">
              <a:extLst>
                <a:ext uri="{FF2B5EF4-FFF2-40B4-BE49-F238E27FC236}">
                  <a16:creationId xmlns:a16="http://schemas.microsoft.com/office/drawing/2014/main" id="{15103B62-2E64-45F7-9721-6D596282B911}"/>
                </a:ext>
              </a:extLst>
            </p:cNvPr>
            <p:cNvSpPr/>
            <p:nvPr/>
          </p:nvSpPr>
          <p:spPr>
            <a:xfrm>
              <a:off x="4625829" y="4892419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" name="橢圓 39">
              <a:extLst>
                <a:ext uri="{FF2B5EF4-FFF2-40B4-BE49-F238E27FC236}">
                  <a16:creationId xmlns:a16="http://schemas.microsoft.com/office/drawing/2014/main" id="{E63D3A31-F62F-47F7-93D3-A4D4E1012397}"/>
                </a:ext>
              </a:extLst>
            </p:cNvPr>
            <p:cNvSpPr/>
            <p:nvPr/>
          </p:nvSpPr>
          <p:spPr>
            <a:xfrm>
              <a:off x="4663929" y="5567598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1" name="橢圓 40">
              <a:extLst>
                <a:ext uri="{FF2B5EF4-FFF2-40B4-BE49-F238E27FC236}">
                  <a16:creationId xmlns:a16="http://schemas.microsoft.com/office/drawing/2014/main" id="{9EFD2DFB-602B-47F5-A1CD-3F4BC8940545}"/>
                </a:ext>
              </a:extLst>
            </p:cNvPr>
            <p:cNvSpPr/>
            <p:nvPr/>
          </p:nvSpPr>
          <p:spPr>
            <a:xfrm>
              <a:off x="5544483" y="4922582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2" name="橢圓 41">
              <a:extLst>
                <a:ext uri="{FF2B5EF4-FFF2-40B4-BE49-F238E27FC236}">
                  <a16:creationId xmlns:a16="http://schemas.microsoft.com/office/drawing/2014/main" id="{3262941F-BE6A-4091-9D1A-C2C335FF94BD}"/>
                </a:ext>
              </a:extLst>
            </p:cNvPr>
            <p:cNvSpPr/>
            <p:nvPr/>
          </p:nvSpPr>
          <p:spPr>
            <a:xfrm>
              <a:off x="5524060" y="5609931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cxnSp>
        <p:nvCxnSpPr>
          <p:cNvPr id="43" name="直線單箭頭接點 42">
            <a:extLst>
              <a:ext uri="{FF2B5EF4-FFF2-40B4-BE49-F238E27FC236}">
                <a16:creationId xmlns:a16="http://schemas.microsoft.com/office/drawing/2014/main" id="{18679802-89BC-4F4B-A2BF-27FF108FCA76}"/>
              </a:ext>
            </a:extLst>
          </p:cNvPr>
          <p:cNvCxnSpPr>
            <a:cxnSpLocks/>
            <a:endCxn id="55" idx="1"/>
          </p:cNvCxnSpPr>
          <p:nvPr/>
        </p:nvCxnSpPr>
        <p:spPr>
          <a:xfrm>
            <a:off x="3316627" y="5140114"/>
            <a:ext cx="1265865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文字方塊 43">
                <a:extLst>
                  <a:ext uri="{FF2B5EF4-FFF2-40B4-BE49-F238E27FC236}">
                    <a16:creationId xmlns:a16="http://schemas.microsoft.com/office/drawing/2014/main" id="{71593F47-4EDE-470E-926C-271A6ABA01C4}"/>
                  </a:ext>
                </a:extLst>
              </p:cNvPr>
              <p:cNvSpPr txBox="1"/>
              <p:nvPr/>
            </p:nvSpPr>
            <p:spPr>
              <a:xfrm>
                <a:off x="1996266" y="3779888"/>
                <a:ext cx="132036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400" dirty="0"/>
                  <a:t>Resized Image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i="1" dirty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TW" sz="1400" b="0" i="1" dirty="0" smtClean="0">
                          <a:latin typeface="Cambria Math" panose="02040503050406030204" pitchFamily="18" charset="0"/>
                        </a:rPr>
                        <m:t>3,</m:t>
                      </m:r>
                      <m:r>
                        <a:rPr lang="en-US" altLang="zh-TW" sz="1400" i="1" dirty="0">
                          <a:latin typeface="Cambria Math" panose="02040503050406030204" pitchFamily="18" charset="0"/>
                        </a:rPr>
                        <m:t>224</m:t>
                      </m:r>
                      <m:r>
                        <a:rPr lang="en-US" altLang="zh-TW" sz="1400" b="0" i="1" dirty="0" smtClean="0">
                          <a:latin typeface="Cambria Math" panose="02040503050406030204" pitchFamily="18" charset="0"/>
                        </a:rPr>
                        <m:t>, 224</m:t>
                      </m:r>
                      <m:r>
                        <a:rPr lang="en-US" altLang="zh-TW" sz="1400" i="1" dirty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altLang="zh-TW" sz="1400" dirty="0"/>
              </a:p>
            </p:txBody>
          </p:sp>
        </mc:Choice>
        <mc:Fallback xmlns="">
          <p:sp>
            <p:nvSpPr>
              <p:cNvPr id="44" name="文字方塊 43">
                <a:extLst>
                  <a:ext uri="{FF2B5EF4-FFF2-40B4-BE49-F238E27FC236}">
                    <a16:creationId xmlns:a16="http://schemas.microsoft.com/office/drawing/2014/main" id="{71593F47-4EDE-470E-926C-271A6ABA01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6266" y="3779888"/>
                <a:ext cx="1320361" cy="523220"/>
              </a:xfrm>
              <a:prstGeom prst="rect">
                <a:avLst/>
              </a:prstGeom>
              <a:blipFill>
                <a:blip r:embed="rId4"/>
                <a:stretch>
                  <a:fillRect l="-922" t="-3488" r="-461" b="-465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文字方塊 44">
                <a:extLst>
                  <a:ext uri="{FF2B5EF4-FFF2-40B4-BE49-F238E27FC236}">
                    <a16:creationId xmlns:a16="http://schemas.microsoft.com/office/drawing/2014/main" id="{3D3023AB-9651-4113-AE81-15AF6EF54761}"/>
                  </a:ext>
                </a:extLst>
              </p:cNvPr>
              <p:cNvSpPr txBox="1"/>
              <p:nvPr/>
            </p:nvSpPr>
            <p:spPr>
              <a:xfrm>
                <a:off x="1903067" y="5969655"/>
                <a:ext cx="150675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400" dirty="0"/>
                  <a:t>Normalized Pose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i="1" dirty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TW" sz="1400" i="1" dirty="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altLang="zh-TW" sz="1400" i="1" dirty="0"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US" altLang="zh-TW" sz="1400" b="0" i="1" dirty="0" smtClean="0">
                          <a:latin typeface="Cambria Math" panose="02040503050406030204" pitchFamily="18" charset="0"/>
                        </a:rPr>
                        <m:t>,3</m:t>
                      </m:r>
                      <m:r>
                        <a:rPr lang="en-US" altLang="zh-TW" sz="1400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45" name="文字方塊 44">
                <a:extLst>
                  <a:ext uri="{FF2B5EF4-FFF2-40B4-BE49-F238E27FC236}">
                    <a16:creationId xmlns:a16="http://schemas.microsoft.com/office/drawing/2014/main" id="{3D3023AB-9651-4113-AE81-15AF6EF547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3067" y="5969655"/>
                <a:ext cx="1506758" cy="523220"/>
              </a:xfrm>
              <a:prstGeom prst="rect">
                <a:avLst/>
              </a:prstGeom>
              <a:blipFill>
                <a:blip r:embed="rId5"/>
                <a:stretch>
                  <a:fillRect l="-1215" t="-2326" r="-810" b="-465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6" name="直線單箭頭接點 45">
            <a:extLst>
              <a:ext uri="{FF2B5EF4-FFF2-40B4-BE49-F238E27FC236}">
                <a16:creationId xmlns:a16="http://schemas.microsoft.com/office/drawing/2014/main" id="{1B6DB6C4-E5F2-428B-B6FC-A39D8D51B742}"/>
              </a:ext>
            </a:extLst>
          </p:cNvPr>
          <p:cNvCxnSpPr>
            <a:cxnSpLocks/>
            <a:stCxn id="8" idx="3"/>
            <a:endCxn id="51" idx="2"/>
          </p:cNvCxnSpPr>
          <p:nvPr/>
        </p:nvCxnSpPr>
        <p:spPr>
          <a:xfrm>
            <a:off x="4853765" y="3045819"/>
            <a:ext cx="752258" cy="9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接點: 肘形 46">
            <a:extLst>
              <a:ext uri="{FF2B5EF4-FFF2-40B4-BE49-F238E27FC236}">
                <a16:creationId xmlns:a16="http://schemas.microsoft.com/office/drawing/2014/main" id="{3D553678-EAB0-4B89-BD8D-EED225F958A3}"/>
              </a:ext>
            </a:extLst>
          </p:cNvPr>
          <p:cNvCxnSpPr>
            <a:cxnSpLocks/>
            <a:stCxn id="51" idx="0"/>
            <a:endCxn id="66" idx="0"/>
          </p:cNvCxnSpPr>
          <p:nvPr/>
        </p:nvCxnSpPr>
        <p:spPr>
          <a:xfrm>
            <a:off x="6556646" y="3046787"/>
            <a:ext cx="370900" cy="871755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接點: 肘形 47">
            <a:extLst>
              <a:ext uri="{FF2B5EF4-FFF2-40B4-BE49-F238E27FC236}">
                <a16:creationId xmlns:a16="http://schemas.microsoft.com/office/drawing/2014/main" id="{E163510E-BE46-4566-8A95-C671EAEF67CF}"/>
              </a:ext>
            </a:extLst>
          </p:cNvPr>
          <p:cNvCxnSpPr>
            <a:cxnSpLocks/>
            <a:stCxn id="54" idx="0"/>
            <a:endCxn id="66" idx="4"/>
          </p:cNvCxnSpPr>
          <p:nvPr/>
        </p:nvCxnSpPr>
        <p:spPr>
          <a:xfrm flipV="1">
            <a:off x="5539221" y="4306293"/>
            <a:ext cx="1388325" cy="83522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文字方塊 48">
                <a:extLst>
                  <a:ext uri="{FF2B5EF4-FFF2-40B4-BE49-F238E27FC236}">
                    <a16:creationId xmlns:a16="http://schemas.microsoft.com/office/drawing/2014/main" id="{C2DE5925-5792-4BC2-95E0-A20CE6475BFE}"/>
                  </a:ext>
                </a:extLst>
              </p:cNvPr>
              <p:cNvSpPr txBox="1"/>
              <p:nvPr/>
            </p:nvSpPr>
            <p:spPr>
              <a:xfrm>
                <a:off x="5950266" y="3963748"/>
                <a:ext cx="77315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100" b="0" i="1" smtClean="0">
                          <a:latin typeface="Cambria Math" panose="02040503050406030204" pitchFamily="18" charset="0"/>
                        </a:rPr>
                        <m:t>𝑤𝑒𝑖𝑔h𝑡𝑒𝑑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49" name="文字方塊 48">
                <a:extLst>
                  <a:ext uri="{FF2B5EF4-FFF2-40B4-BE49-F238E27FC236}">
                    <a16:creationId xmlns:a16="http://schemas.microsoft.com/office/drawing/2014/main" id="{C2DE5925-5792-4BC2-95E0-A20CE6475B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0266" y="3963748"/>
                <a:ext cx="773150" cy="261610"/>
              </a:xfrm>
              <a:prstGeom prst="rect">
                <a:avLst/>
              </a:prstGeom>
              <a:blipFill>
                <a:blip r:embed="rId6"/>
                <a:stretch>
                  <a:fillRect b="-697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0" name="群組 49">
            <a:extLst>
              <a:ext uri="{FF2B5EF4-FFF2-40B4-BE49-F238E27FC236}">
                <a16:creationId xmlns:a16="http://schemas.microsoft.com/office/drawing/2014/main" id="{6D3F1088-7D4E-4A1F-B851-D4677151EB0D}"/>
              </a:ext>
            </a:extLst>
          </p:cNvPr>
          <p:cNvGrpSpPr/>
          <p:nvPr/>
        </p:nvGrpSpPr>
        <p:grpSpPr>
          <a:xfrm>
            <a:off x="5504738" y="2488550"/>
            <a:ext cx="1051908" cy="1116473"/>
            <a:chOff x="2734814" y="1943013"/>
            <a:chExt cx="1058663" cy="1676392"/>
          </a:xfrm>
        </p:grpSpPr>
        <p:sp>
          <p:nvSpPr>
            <p:cNvPr id="51" name="梯形 50">
              <a:extLst>
                <a:ext uri="{FF2B5EF4-FFF2-40B4-BE49-F238E27FC236}">
                  <a16:creationId xmlns:a16="http://schemas.microsoft.com/office/drawing/2014/main" id="{1BEC380D-38CE-402C-85FE-4B1067A14422}"/>
                </a:ext>
              </a:extLst>
            </p:cNvPr>
            <p:cNvSpPr/>
            <p:nvPr/>
          </p:nvSpPr>
          <p:spPr>
            <a:xfrm rot="5400000">
              <a:off x="2476917" y="2302845"/>
              <a:ext cx="1676392" cy="956728"/>
            </a:xfrm>
            <a:prstGeom prst="trapezoi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200" dirty="0"/>
            </a:p>
          </p:txBody>
        </p:sp>
        <p:sp>
          <p:nvSpPr>
            <p:cNvPr id="52" name="文字方塊 51">
              <a:extLst>
                <a:ext uri="{FF2B5EF4-FFF2-40B4-BE49-F238E27FC236}">
                  <a16:creationId xmlns:a16="http://schemas.microsoft.com/office/drawing/2014/main" id="{8830B841-27AA-4B70-889C-5952D04F165B}"/>
                </a:ext>
              </a:extLst>
            </p:cNvPr>
            <p:cNvSpPr txBox="1"/>
            <p:nvPr/>
          </p:nvSpPr>
          <p:spPr>
            <a:xfrm>
              <a:off x="2734814" y="2570386"/>
              <a:ext cx="956727" cy="727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dirty="0"/>
                <a:t>Encoder</a:t>
              </a:r>
              <a:endParaRPr lang="zh-TW" altLang="en-US" sz="1200" dirty="0"/>
            </a:p>
          </p:txBody>
        </p:sp>
      </p:grpSp>
      <p:grpSp>
        <p:nvGrpSpPr>
          <p:cNvPr id="53" name="群組 52">
            <a:extLst>
              <a:ext uri="{FF2B5EF4-FFF2-40B4-BE49-F238E27FC236}">
                <a16:creationId xmlns:a16="http://schemas.microsoft.com/office/drawing/2014/main" id="{0B889C6A-49DC-48EB-A95C-82561DF90C67}"/>
              </a:ext>
            </a:extLst>
          </p:cNvPr>
          <p:cNvGrpSpPr/>
          <p:nvPr/>
        </p:nvGrpSpPr>
        <p:grpSpPr>
          <a:xfrm>
            <a:off x="4582492" y="4523449"/>
            <a:ext cx="956729" cy="1236134"/>
            <a:chOff x="2836748" y="2175403"/>
            <a:chExt cx="956729" cy="1236134"/>
          </a:xfrm>
        </p:grpSpPr>
        <p:sp>
          <p:nvSpPr>
            <p:cNvPr id="54" name="梯形 53">
              <a:extLst>
                <a:ext uri="{FF2B5EF4-FFF2-40B4-BE49-F238E27FC236}">
                  <a16:creationId xmlns:a16="http://schemas.microsoft.com/office/drawing/2014/main" id="{181BBD53-E322-41BB-B24D-58046CDAC4E6}"/>
                </a:ext>
              </a:extLst>
            </p:cNvPr>
            <p:cNvSpPr/>
            <p:nvPr/>
          </p:nvSpPr>
          <p:spPr>
            <a:xfrm rot="5400000">
              <a:off x="2697046" y="2315106"/>
              <a:ext cx="1236134" cy="956728"/>
            </a:xfrm>
            <a:prstGeom prst="trapezoi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200" dirty="0"/>
            </a:p>
          </p:txBody>
        </p:sp>
        <p:sp>
          <p:nvSpPr>
            <p:cNvPr id="55" name="文字方塊 54">
              <a:extLst>
                <a:ext uri="{FF2B5EF4-FFF2-40B4-BE49-F238E27FC236}">
                  <a16:creationId xmlns:a16="http://schemas.microsoft.com/office/drawing/2014/main" id="{012362D9-E5DB-4A6A-B6A4-C8F8779801CE}"/>
                </a:ext>
              </a:extLst>
            </p:cNvPr>
            <p:cNvSpPr txBox="1"/>
            <p:nvPr/>
          </p:nvSpPr>
          <p:spPr>
            <a:xfrm>
              <a:off x="2836748" y="2653569"/>
              <a:ext cx="9567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dirty="0"/>
                <a:t>Encoder</a:t>
              </a:r>
              <a:endParaRPr lang="zh-TW" altLang="en-US" sz="1200" dirty="0"/>
            </a:p>
          </p:txBody>
        </p:sp>
      </p:grpSp>
      <p:cxnSp>
        <p:nvCxnSpPr>
          <p:cNvPr id="56" name="直線單箭頭接點 55">
            <a:extLst>
              <a:ext uri="{FF2B5EF4-FFF2-40B4-BE49-F238E27FC236}">
                <a16:creationId xmlns:a16="http://schemas.microsoft.com/office/drawing/2014/main" id="{FE44CCEF-D1F4-4FA2-9CD3-C6614E9777A0}"/>
              </a:ext>
            </a:extLst>
          </p:cNvPr>
          <p:cNvCxnSpPr>
            <a:cxnSpLocks/>
            <a:stCxn id="60" idx="3"/>
            <a:endCxn id="57" idx="1"/>
          </p:cNvCxnSpPr>
          <p:nvPr/>
        </p:nvCxnSpPr>
        <p:spPr>
          <a:xfrm>
            <a:off x="9047962" y="4100472"/>
            <a:ext cx="421602" cy="14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文字方塊 56">
            <a:extLst>
              <a:ext uri="{FF2B5EF4-FFF2-40B4-BE49-F238E27FC236}">
                <a16:creationId xmlns:a16="http://schemas.microsoft.com/office/drawing/2014/main" id="{6F1895D1-4CAD-4C8A-A5BF-DF1BEB3D745C}"/>
              </a:ext>
            </a:extLst>
          </p:cNvPr>
          <p:cNvSpPr txBox="1"/>
          <p:nvPr/>
        </p:nvSpPr>
        <p:spPr>
          <a:xfrm flipV="1">
            <a:off x="9469564" y="3683062"/>
            <a:ext cx="461665" cy="8376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TW" dirty="0"/>
              <a:t>Output</a:t>
            </a:r>
            <a:endParaRPr lang="zh-TW" altLang="en-US" dirty="0"/>
          </a:p>
        </p:txBody>
      </p:sp>
      <p:grpSp>
        <p:nvGrpSpPr>
          <p:cNvPr id="58" name="群組 57">
            <a:extLst>
              <a:ext uri="{FF2B5EF4-FFF2-40B4-BE49-F238E27FC236}">
                <a16:creationId xmlns:a16="http://schemas.microsoft.com/office/drawing/2014/main" id="{9D7424C5-99C3-4ACD-A702-77EEE4BA0A78}"/>
              </a:ext>
            </a:extLst>
          </p:cNvPr>
          <p:cNvGrpSpPr/>
          <p:nvPr/>
        </p:nvGrpSpPr>
        <p:grpSpPr>
          <a:xfrm>
            <a:off x="8091233" y="3483806"/>
            <a:ext cx="956729" cy="1236134"/>
            <a:chOff x="2836748" y="2175403"/>
            <a:chExt cx="956729" cy="1236134"/>
          </a:xfrm>
        </p:grpSpPr>
        <p:sp>
          <p:nvSpPr>
            <p:cNvPr id="59" name="梯形 58">
              <a:extLst>
                <a:ext uri="{FF2B5EF4-FFF2-40B4-BE49-F238E27FC236}">
                  <a16:creationId xmlns:a16="http://schemas.microsoft.com/office/drawing/2014/main" id="{E6FCF7BF-7794-4ED3-B649-6FF7B65B944B}"/>
                </a:ext>
              </a:extLst>
            </p:cNvPr>
            <p:cNvSpPr/>
            <p:nvPr/>
          </p:nvSpPr>
          <p:spPr>
            <a:xfrm rot="5400000">
              <a:off x="2697046" y="2315106"/>
              <a:ext cx="1236134" cy="956728"/>
            </a:xfrm>
            <a:prstGeom prst="trapezoi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0" name="文字方塊 59">
              <a:extLst>
                <a:ext uri="{FF2B5EF4-FFF2-40B4-BE49-F238E27FC236}">
                  <a16:creationId xmlns:a16="http://schemas.microsoft.com/office/drawing/2014/main" id="{E2B72DC6-E29B-489B-91ED-9608EB856F8B}"/>
                </a:ext>
              </a:extLst>
            </p:cNvPr>
            <p:cNvSpPr txBox="1"/>
            <p:nvPr/>
          </p:nvSpPr>
          <p:spPr>
            <a:xfrm>
              <a:off x="2836748" y="2653569"/>
              <a:ext cx="9567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dirty="0"/>
                <a:t>Classifier</a:t>
              </a:r>
              <a:endParaRPr lang="zh-TW" altLang="en-US" sz="1200" dirty="0"/>
            </a:p>
          </p:txBody>
        </p:sp>
      </p:grpSp>
      <p:sp>
        <p:nvSpPr>
          <p:cNvPr id="61" name="文字方塊 60">
            <a:extLst>
              <a:ext uri="{FF2B5EF4-FFF2-40B4-BE49-F238E27FC236}">
                <a16:creationId xmlns:a16="http://schemas.microsoft.com/office/drawing/2014/main" id="{6DE3018E-667B-4AE0-A7A6-A62B6CADFE52}"/>
              </a:ext>
            </a:extLst>
          </p:cNvPr>
          <p:cNvSpPr txBox="1"/>
          <p:nvPr/>
        </p:nvSpPr>
        <p:spPr>
          <a:xfrm>
            <a:off x="5753278" y="2216355"/>
            <a:ext cx="6799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( FCNs )</a:t>
            </a:r>
            <a:endParaRPr lang="zh-TW" altLang="en-US" sz="1100" dirty="0"/>
          </a:p>
        </p:txBody>
      </p:sp>
      <p:sp>
        <p:nvSpPr>
          <p:cNvPr id="62" name="文字方塊 61">
            <a:extLst>
              <a:ext uri="{FF2B5EF4-FFF2-40B4-BE49-F238E27FC236}">
                <a16:creationId xmlns:a16="http://schemas.microsoft.com/office/drawing/2014/main" id="{74CBBEC6-AC5E-4A89-95FC-3DF3D3C163EE}"/>
              </a:ext>
            </a:extLst>
          </p:cNvPr>
          <p:cNvSpPr txBox="1"/>
          <p:nvPr/>
        </p:nvSpPr>
        <p:spPr>
          <a:xfrm>
            <a:off x="3712954" y="2109016"/>
            <a:ext cx="13067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( ECA-ResNet-18 )</a:t>
            </a:r>
            <a:endParaRPr lang="zh-TW" altLang="en-US" sz="1100" dirty="0"/>
          </a:p>
        </p:txBody>
      </p:sp>
      <p:sp>
        <p:nvSpPr>
          <p:cNvPr id="63" name="文字方塊 62">
            <a:extLst>
              <a:ext uri="{FF2B5EF4-FFF2-40B4-BE49-F238E27FC236}">
                <a16:creationId xmlns:a16="http://schemas.microsoft.com/office/drawing/2014/main" id="{F30A3ECD-B668-4B39-9AA1-E796F1B202FE}"/>
              </a:ext>
            </a:extLst>
          </p:cNvPr>
          <p:cNvSpPr txBox="1"/>
          <p:nvPr/>
        </p:nvSpPr>
        <p:spPr>
          <a:xfrm>
            <a:off x="8229600" y="3280407"/>
            <a:ext cx="6799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( FCNs )</a:t>
            </a:r>
            <a:endParaRPr lang="zh-TW" altLang="en-US" sz="1100" dirty="0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22EA2A11-773F-4331-BF9E-324E4B86D2E7}"/>
              </a:ext>
            </a:extLst>
          </p:cNvPr>
          <p:cNvSpPr/>
          <p:nvPr/>
        </p:nvSpPr>
        <p:spPr>
          <a:xfrm rot="16200000">
            <a:off x="6043319" y="2908289"/>
            <a:ext cx="768955" cy="27246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 err="1">
                <a:solidFill>
                  <a:schemeClr val="tx1"/>
                </a:solidFill>
              </a:rPr>
              <a:t>Softmax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grpSp>
        <p:nvGrpSpPr>
          <p:cNvPr id="65" name="群組 64">
            <a:extLst>
              <a:ext uri="{FF2B5EF4-FFF2-40B4-BE49-F238E27FC236}">
                <a16:creationId xmlns:a16="http://schemas.microsoft.com/office/drawing/2014/main" id="{ED1BDCD8-1E21-4B5A-85B8-AA5B64878486}"/>
              </a:ext>
            </a:extLst>
          </p:cNvPr>
          <p:cNvGrpSpPr/>
          <p:nvPr/>
        </p:nvGrpSpPr>
        <p:grpSpPr>
          <a:xfrm>
            <a:off x="6737010" y="3918542"/>
            <a:ext cx="381072" cy="387751"/>
            <a:chOff x="7441639" y="5933875"/>
            <a:chExt cx="381072" cy="387751"/>
          </a:xfrm>
        </p:grpSpPr>
        <p:sp>
          <p:nvSpPr>
            <p:cNvPr id="66" name="流程圖: 接點 65">
              <a:extLst>
                <a:ext uri="{FF2B5EF4-FFF2-40B4-BE49-F238E27FC236}">
                  <a16:creationId xmlns:a16="http://schemas.microsoft.com/office/drawing/2014/main" id="{659A9EE3-BC30-4FB5-A57E-613D45F3AAFD}"/>
                </a:ext>
              </a:extLst>
            </p:cNvPr>
            <p:cNvSpPr/>
            <p:nvPr/>
          </p:nvSpPr>
          <p:spPr>
            <a:xfrm>
              <a:off x="7441639" y="5933875"/>
              <a:ext cx="381072" cy="387751"/>
            </a:xfrm>
            <a:prstGeom prst="flowChartConnector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7" name="流程圖: 接點 66">
              <a:extLst>
                <a:ext uri="{FF2B5EF4-FFF2-40B4-BE49-F238E27FC236}">
                  <a16:creationId xmlns:a16="http://schemas.microsoft.com/office/drawing/2014/main" id="{64C54394-E9D5-4D51-9ECE-03A472565220}"/>
                </a:ext>
              </a:extLst>
            </p:cNvPr>
            <p:cNvSpPr/>
            <p:nvPr/>
          </p:nvSpPr>
          <p:spPr>
            <a:xfrm>
              <a:off x="7592697" y="6089866"/>
              <a:ext cx="78955" cy="75767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68" name="流程圖: 或 67">
            <a:extLst>
              <a:ext uri="{FF2B5EF4-FFF2-40B4-BE49-F238E27FC236}">
                <a16:creationId xmlns:a16="http://schemas.microsoft.com/office/drawing/2014/main" id="{E8EC3664-836C-4372-8E0A-94264AB4281D}"/>
              </a:ext>
            </a:extLst>
          </p:cNvPr>
          <p:cNvSpPr/>
          <p:nvPr/>
        </p:nvSpPr>
        <p:spPr>
          <a:xfrm>
            <a:off x="7411870" y="3921606"/>
            <a:ext cx="353943" cy="375301"/>
          </a:xfrm>
          <a:prstGeom prst="flowChar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9" name="直線單箭頭接點 68">
            <a:extLst>
              <a:ext uri="{FF2B5EF4-FFF2-40B4-BE49-F238E27FC236}">
                <a16:creationId xmlns:a16="http://schemas.microsoft.com/office/drawing/2014/main" id="{FD96BC59-2610-4C39-BCE5-842F68B77B64}"/>
              </a:ext>
            </a:extLst>
          </p:cNvPr>
          <p:cNvCxnSpPr>
            <a:cxnSpLocks/>
            <a:stCxn id="68" idx="6"/>
            <a:endCxn id="60" idx="1"/>
          </p:cNvCxnSpPr>
          <p:nvPr/>
        </p:nvCxnSpPr>
        <p:spPr>
          <a:xfrm flipV="1">
            <a:off x="7765813" y="4100472"/>
            <a:ext cx="325420" cy="87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接點: 肘形 69">
            <a:extLst>
              <a:ext uri="{FF2B5EF4-FFF2-40B4-BE49-F238E27FC236}">
                <a16:creationId xmlns:a16="http://schemas.microsoft.com/office/drawing/2014/main" id="{04815198-05E1-4757-AA08-EAE80BF92197}"/>
              </a:ext>
            </a:extLst>
          </p:cNvPr>
          <p:cNvCxnSpPr>
            <a:cxnSpLocks/>
            <a:stCxn id="55" idx="3"/>
            <a:endCxn id="68" idx="4"/>
          </p:cNvCxnSpPr>
          <p:nvPr/>
        </p:nvCxnSpPr>
        <p:spPr>
          <a:xfrm flipV="1">
            <a:off x="5539221" y="4296907"/>
            <a:ext cx="2049621" cy="84320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直線單箭頭接點 70">
            <a:extLst>
              <a:ext uri="{FF2B5EF4-FFF2-40B4-BE49-F238E27FC236}">
                <a16:creationId xmlns:a16="http://schemas.microsoft.com/office/drawing/2014/main" id="{ED806EBD-FA3E-451A-8835-ABD28A9B38A7}"/>
              </a:ext>
            </a:extLst>
          </p:cNvPr>
          <p:cNvCxnSpPr>
            <a:cxnSpLocks/>
            <a:stCxn id="66" idx="6"/>
            <a:endCxn id="68" idx="2"/>
          </p:cNvCxnSpPr>
          <p:nvPr/>
        </p:nvCxnSpPr>
        <p:spPr>
          <a:xfrm flipV="1">
            <a:off x="7118082" y="4109257"/>
            <a:ext cx="293788" cy="31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文字方塊 71">
                <a:extLst>
                  <a:ext uri="{FF2B5EF4-FFF2-40B4-BE49-F238E27FC236}">
                    <a16:creationId xmlns:a16="http://schemas.microsoft.com/office/drawing/2014/main" id="{BEB7BCBE-96FF-4917-8343-3BA575D6D6B1}"/>
                  </a:ext>
                </a:extLst>
              </p:cNvPr>
              <p:cNvSpPr txBox="1"/>
              <p:nvPr/>
            </p:nvSpPr>
            <p:spPr>
              <a:xfrm>
                <a:off x="7346428" y="3643539"/>
                <a:ext cx="479546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100" b="0" i="1" smtClean="0">
                          <a:latin typeface="Cambria Math" panose="02040503050406030204" pitchFamily="18" charset="0"/>
                        </a:rPr>
                        <m:t>𝑎𝑑𝑑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72" name="文字方塊 71">
                <a:extLst>
                  <a:ext uri="{FF2B5EF4-FFF2-40B4-BE49-F238E27FC236}">
                    <a16:creationId xmlns:a16="http://schemas.microsoft.com/office/drawing/2014/main" id="{BEB7BCBE-96FF-4917-8343-3BA575D6D6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6428" y="3643539"/>
                <a:ext cx="479546" cy="2616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" name="文字方塊 72">
            <a:extLst>
              <a:ext uri="{FF2B5EF4-FFF2-40B4-BE49-F238E27FC236}">
                <a16:creationId xmlns:a16="http://schemas.microsoft.com/office/drawing/2014/main" id="{BF46CF16-A648-4C54-BE91-EF401319B9EA}"/>
              </a:ext>
            </a:extLst>
          </p:cNvPr>
          <p:cNvSpPr txBox="1"/>
          <p:nvPr/>
        </p:nvSpPr>
        <p:spPr>
          <a:xfrm>
            <a:off x="4718255" y="5708045"/>
            <a:ext cx="6799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100" dirty="0"/>
              <a:t>( FCNs )</a:t>
            </a:r>
            <a:endParaRPr lang="zh-TW" altLang="en-US" sz="1100" dirty="0"/>
          </a:p>
        </p:txBody>
      </p:sp>
      <p:graphicFrame>
        <p:nvGraphicFramePr>
          <p:cNvPr id="74" name="內容版面配置區 3">
            <a:extLst>
              <a:ext uri="{FF2B5EF4-FFF2-40B4-BE49-F238E27FC236}">
                <a16:creationId xmlns:a16="http://schemas.microsoft.com/office/drawing/2014/main" id="{F29CE568-BFAC-4653-A32C-E6CE19A43671}"/>
              </a:ext>
            </a:extLst>
          </p:cNvPr>
          <p:cNvGraphicFramePr>
            <a:graphicFrameLocks/>
          </p:cNvGraphicFramePr>
          <p:nvPr/>
        </p:nvGraphicFramePr>
        <p:xfrm>
          <a:off x="7830039" y="800763"/>
          <a:ext cx="4202380" cy="1583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0595">
                  <a:extLst>
                    <a:ext uri="{9D8B030D-6E8A-4147-A177-3AD203B41FA5}">
                      <a16:colId xmlns:a16="http://schemas.microsoft.com/office/drawing/2014/main" val="781497734"/>
                    </a:ext>
                  </a:extLst>
                </a:gridCol>
                <a:gridCol w="1050595">
                  <a:extLst>
                    <a:ext uri="{9D8B030D-6E8A-4147-A177-3AD203B41FA5}">
                      <a16:colId xmlns:a16="http://schemas.microsoft.com/office/drawing/2014/main" val="1255659036"/>
                    </a:ext>
                  </a:extLst>
                </a:gridCol>
                <a:gridCol w="1050595">
                  <a:extLst>
                    <a:ext uri="{9D8B030D-6E8A-4147-A177-3AD203B41FA5}">
                      <a16:colId xmlns:a16="http://schemas.microsoft.com/office/drawing/2014/main" val="1491145289"/>
                    </a:ext>
                  </a:extLst>
                </a:gridCol>
                <a:gridCol w="1050595">
                  <a:extLst>
                    <a:ext uri="{9D8B030D-6E8A-4147-A177-3AD203B41FA5}">
                      <a16:colId xmlns:a16="http://schemas.microsoft.com/office/drawing/2014/main" val="3750582994"/>
                    </a:ext>
                  </a:extLst>
                </a:gridCol>
              </a:tblGrid>
              <a:tr h="316628">
                <a:tc>
                  <a:txBody>
                    <a:bodyPr/>
                    <a:lstStyle/>
                    <a:p>
                      <a:pPr algn="ctr"/>
                      <a:endParaRPr lang="zh-TW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Precision</a:t>
                      </a:r>
                      <a:endParaRPr lang="zh-TW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Recall</a:t>
                      </a:r>
                      <a:endParaRPr lang="zh-TW" alt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F1-Score</a:t>
                      </a:r>
                      <a:endParaRPr lang="zh-TW" alt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882188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Sit</a:t>
                      </a:r>
                      <a:endParaRPr lang="zh-TW" altLang="en-US" sz="1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79.92 %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89.76 %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84.56 %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7988771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Stand</a:t>
                      </a:r>
                      <a:endParaRPr lang="zh-TW" alt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90.08 %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80.03 %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84.75 %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5357809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Raise</a:t>
                      </a:r>
                      <a:endParaRPr lang="zh-TW" altLang="en-US" sz="1400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76.33 %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aseline="0" dirty="0">
                          <a:solidFill>
                            <a:schemeClr val="tx1"/>
                          </a:solidFill>
                        </a:rPr>
                        <a:t>77.63 %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76.97 %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057439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Average</a:t>
                      </a:r>
                      <a:endParaRPr lang="zh-TW" altLang="en-US" sz="1400" b="1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82.11 %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82.47 %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82.10 %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578140"/>
                  </a:ext>
                </a:extLst>
              </a:tr>
            </a:tbl>
          </a:graphicData>
        </a:graphic>
      </p:graphicFrame>
      <p:sp>
        <p:nvSpPr>
          <p:cNvPr id="75" name="投影片編號版面配置區 74">
            <a:extLst>
              <a:ext uri="{FF2B5EF4-FFF2-40B4-BE49-F238E27FC236}">
                <a16:creationId xmlns:a16="http://schemas.microsoft.com/office/drawing/2014/main" id="{7BEDDEA7-F444-415E-AF36-DB08A08E3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85D91-B9A3-4B1C-91B4-3509A0243F8A}" type="slidenum">
              <a:rPr lang="zh-TW" altLang="en-US" smtClean="0"/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6350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33CBF40-4AEB-42DB-BF8A-30C903143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Confidence-Weighted Model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8991909-1476-45EE-8AC8-28122A12D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85D91-B9A3-4B1C-91B4-3509A0243F8A}" type="slidenum">
              <a:rPr lang="zh-TW" altLang="en-US" smtClean="0"/>
              <a:t>35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E2D7175-0E03-4687-9C60-794A906DE4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85" t="5055" r="26905" b="20041"/>
          <a:stretch/>
        </p:blipFill>
        <p:spPr>
          <a:xfrm>
            <a:off x="1461794" y="2035288"/>
            <a:ext cx="1462481" cy="1367406"/>
          </a:xfrm>
          <a:prstGeom prst="rect">
            <a:avLst/>
          </a:prstGeom>
        </p:spPr>
      </p:pic>
      <p:cxnSp>
        <p:nvCxnSpPr>
          <p:cNvPr id="6" name="直線單箭頭接點 5">
            <a:extLst>
              <a:ext uri="{FF2B5EF4-FFF2-40B4-BE49-F238E27FC236}">
                <a16:creationId xmlns:a16="http://schemas.microsoft.com/office/drawing/2014/main" id="{85057A2E-007A-4B40-877C-4C92A10D8D18}"/>
              </a:ext>
            </a:extLst>
          </p:cNvPr>
          <p:cNvCxnSpPr>
            <a:cxnSpLocks/>
            <a:stCxn id="5" idx="3"/>
            <a:endCxn id="8" idx="2"/>
          </p:cNvCxnSpPr>
          <p:nvPr/>
        </p:nvCxnSpPr>
        <p:spPr>
          <a:xfrm flipV="1">
            <a:off x="2924275" y="2718990"/>
            <a:ext cx="495754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群組 6">
            <a:extLst>
              <a:ext uri="{FF2B5EF4-FFF2-40B4-BE49-F238E27FC236}">
                <a16:creationId xmlns:a16="http://schemas.microsoft.com/office/drawing/2014/main" id="{54427EE9-55E6-4FFF-9545-C45A0CF3BBE0}"/>
              </a:ext>
            </a:extLst>
          </p:cNvPr>
          <p:cNvGrpSpPr/>
          <p:nvPr/>
        </p:nvGrpSpPr>
        <p:grpSpPr>
          <a:xfrm>
            <a:off x="3420029" y="2100923"/>
            <a:ext cx="965791" cy="1236134"/>
            <a:chOff x="2836749" y="2175403"/>
            <a:chExt cx="965791" cy="1236134"/>
          </a:xfrm>
        </p:grpSpPr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7967B07D-C94B-4D50-8F3E-36881628D62A}"/>
                </a:ext>
              </a:extLst>
            </p:cNvPr>
            <p:cNvSpPr/>
            <p:nvPr/>
          </p:nvSpPr>
          <p:spPr>
            <a:xfrm rot="5400000">
              <a:off x="2697046" y="2315106"/>
              <a:ext cx="1236134" cy="956728"/>
            </a:xfrm>
            <a:prstGeom prst="trapezoid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63BE0CA1-AD75-4DDA-B4A0-5E659CD9D2C8}"/>
                </a:ext>
              </a:extLst>
            </p:cNvPr>
            <p:cNvSpPr txBox="1"/>
            <p:nvPr/>
          </p:nvSpPr>
          <p:spPr>
            <a:xfrm>
              <a:off x="2845811" y="2571682"/>
              <a:ext cx="9567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dirty="0"/>
                <a:t>Pre-trained CNN</a:t>
              </a:r>
              <a:endParaRPr lang="zh-TW" altLang="en-US" sz="1200" dirty="0"/>
            </a:p>
          </p:txBody>
        </p:sp>
      </p:grpSp>
      <p:grpSp>
        <p:nvGrpSpPr>
          <p:cNvPr id="10" name="群組 9">
            <a:extLst>
              <a:ext uri="{FF2B5EF4-FFF2-40B4-BE49-F238E27FC236}">
                <a16:creationId xmlns:a16="http://schemas.microsoft.com/office/drawing/2014/main" id="{A8A2FBB8-DA48-4601-AE7D-6D9AB48C587C}"/>
              </a:ext>
            </a:extLst>
          </p:cNvPr>
          <p:cNvGrpSpPr/>
          <p:nvPr/>
        </p:nvGrpSpPr>
        <p:grpSpPr>
          <a:xfrm>
            <a:off x="2247705" y="4797198"/>
            <a:ext cx="556101" cy="1571309"/>
            <a:chOff x="4462677" y="2615903"/>
            <a:chExt cx="1295400" cy="3078695"/>
          </a:xfrm>
        </p:grpSpPr>
        <p:cxnSp>
          <p:nvCxnSpPr>
            <p:cNvPr id="11" name="直線接點 10">
              <a:extLst>
                <a:ext uri="{FF2B5EF4-FFF2-40B4-BE49-F238E27FC236}">
                  <a16:creationId xmlns:a16="http://schemas.microsoft.com/office/drawing/2014/main" id="{6D67FDC2-98C0-4C10-8796-74EF33CB1B8C}"/>
                </a:ext>
              </a:extLst>
            </p:cNvPr>
            <p:cNvCxnSpPr>
              <a:cxnSpLocks/>
              <a:endCxn id="41" idx="4"/>
            </p:cNvCxnSpPr>
            <p:nvPr/>
          </p:nvCxnSpPr>
          <p:spPr>
            <a:xfrm>
              <a:off x="4662783" y="4927891"/>
              <a:ext cx="39246" cy="72437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接點 11">
              <a:extLst>
                <a:ext uri="{FF2B5EF4-FFF2-40B4-BE49-F238E27FC236}">
                  <a16:creationId xmlns:a16="http://schemas.microsoft.com/office/drawing/2014/main" id="{E003C801-8FAA-4C84-AD1E-D2334DA0592A}"/>
                </a:ext>
              </a:extLst>
            </p:cNvPr>
            <p:cNvCxnSpPr>
              <a:cxnSpLocks/>
              <a:endCxn id="40" idx="0"/>
            </p:cNvCxnSpPr>
            <p:nvPr/>
          </p:nvCxnSpPr>
          <p:spPr>
            <a:xfrm flipH="1">
              <a:off x="4663929" y="4395508"/>
              <a:ext cx="65404" cy="49691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接點 12">
              <a:extLst>
                <a:ext uri="{FF2B5EF4-FFF2-40B4-BE49-F238E27FC236}">
                  <a16:creationId xmlns:a16="http://schemas.microsoft.com/office/drawing/2014/main" id="{C467F0EB-3CD9-44A1-A506-137373DC208A}"/>
                </a:ext>
              </a:extLst>
            </p:cNvPr>
            <p:cNvCxnSpPr>
              <a:cxnSpLocks/>
              <a:endCxn id="43" idx="0"/>
            </p:cNvCxnSpPr>
            <p:nvPr/>
          </p:nvCxnSpPr>
          <p:spPr>
            <a:xfrm flipH="1">
              <a:off x="5562160" y="4934981"/>
              <a:ext cx="18118" cy="67495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接點 13">
              <a:extLst>
                <a:ext uri="{FF2B5EF4-FFF2-40B4-BE49-F238E27FC236}">
                  <a16:creationId xmlns:a16="http://schemas.microsoft.com/office/drawing/2014/main" id="{476C0834-0A93-4EC2-9BFB-0D31563A9590}"/>
                </a:ext>
              </a:extLst>
            </p:cNvPr>
            <p:cNvCxnSpPr>
              <a:cxnSpLocks/>
              <a:endCxn id="42" idx="5"/>
            </p:cNvCxnSpPr>
            <p:nvPr/>
          </p:nvCxnSpPr>
          <p:spPr>
            <a:xfrm>
              <a:off x="5497637" y="4395508"/>
              <a:ext cx="111887" cy="59934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接點 14">
              <a:extLst>
                <a:ext uri="{FF2B5EF4-FFF2-40B4-BE49-F238E27FC236}">
                  <a16:creationId xmlns:a16="http://schemas.microsoft.com/office/drawing/2014/main" id="{EAEFBB81-EA18-4623-BB83-F806C48C57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91614" y="2829311"/>
              <a:ext cx="23286" cy="404657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接點 15">
              <a:extLst>
                <a:ext uri="{FF2B5EF4-FFF2-40B4-BE49-F238E27FC236}">
                  <a16:creationId xmlns:a16="http://schemas.microsoft.com/office/drawing/2014/main" id="{A93B9362-BCBD-4A93-BCB6-E9CCF44262EB}"/>
                </a:ext>
              </a:extLst>
            </p:cNvPr>
            <p:cNvCxnSpPr>
              <a:cxnSpLocks/>
              <a:endCxn id="39" idx="5"/>
            </p:cNvCxnSpPr>
            <p:nvPr/>
          </p:nvCxnSpPr>
          <p:spPr>
            <a:xfrm>
              <a:off x="5098977" y="3222611"/>
              <a:ext cx="423574" cy="120969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接點 16">
              <a:extLst>
                <a:ext uri="{FF2B5EF4-FFF2-40B4-BE49-F238E27FC236}">
                  <a16:creationId xmlns:a16="http://schemas.microsoft.com/office/drawing/2014/main" id="{E0441B03-2F79-459A-8178-41E183050856}"/>
                </a:ext>
              </a:extLst>
            </p:cNvPr>
            <p:cNvCxnSpPr>
              <a:cxnSpLocks/>
              <a:endCxn id="38" idx="7"/>
            </p:cNvCxnSpPr>
            <p:nvPr/>
          </p:nvCxnSpPr>
          <p:spPr>
            <a:xfrm flipH="1">
              <a:off x="4752085" y="3222611"/>
              <a:ext cx="340014" cy="114982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>
              <a:extLst>
                <a:ext uri="{FF2B5EF4-FFF2-40B4-BE49-F238E27FC236}">
                  <a16:creationId xmlns:a16="http://schemas.microsoft.com/office/drawing/2014/main" id="{7A0C907C-2DAC-4A23-9777-2CC19BD128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70764" y="3589568"/>
              <a:ext cx="49213" cy="42120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接點 18">
              <a:extLst>
                <a:ext uri="{FF2B5EF4-FFF2-40B4-BE49-F238E27FC236}">
                  <a16:creationId xmlns:a16="http://schemas.microsoft.com/office/drawing/2014/main" id="{4A66DD83-AAC2-4AC2-B769-80C29F038F2A}"/>
                </a:ext>
              </a:extLst>
            </p:cNvPr>
            <p:cNvCxnSpPr>
              <a:cxnSpLocks/>
              <a:endCxn id="35" idx="0"/>
            </p:cNvCxnSpPr>
            <p:nvPr/>
          </p:nvCxnSpPr>
          <p:spPr>
            <a:xfrm>
              <a:off x="4489664" y="3557830"/>
              <a:ext cx="49213" cy="42120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>
              <a:extLst>
                <a:ext uri="{FF2B5EF4-FFF2-40B4-BE49-F238E27FC236}">
                  <a16:creationId xmlns:a16="http://schemas.microsoft.com/office/drawing/2014/main" id="{946B3BD9-ED2B-4954-BB78-C82BC46E0A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13478" y="3246408"/>
              <a:ext cx="174625" cy="30850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">
              <a:extLst>
                <a:ext uri="{FF2B5EF4-FFF2-40B4-BE49-F238E27FC236}">
                  <a16:creationId xmlns:a16="http://schemas.microsoft.com/office/drawing/2014/main" id="{BD2FEDFD-A200-4F56-A342-FD0C06BE8BF7}"/>
                </a:ext>
              </a:extLst>
            </p:cNvPr>
            <p:cNvCxnSpPr>
              <a:cxnSpLocks/>
              <a:endCxn id="36" idx="0"/>
            </p:cNvCxnSpPr>
            <p:nvPr/>
          </p:nvCxnSpPr>
          <p:spPr>
            <a:xfrm>
              <a:off x="5545352" y="3238732"/>
              <a:ext cx="174625" cy="30850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>
              <a:extLst>
                <a:ext uri="{FF2B5EF4-FFF2-40B4-BE49-F238E27FC236}">
                  <a16:creationId xmlns:a16="http://schemas.microsoft.com/office/drawing/2014/main" id="{43AA05F8-18A8-4DFB-9B7E-B9A8BFA65AFA}"/>
                </a:ext>
              </a:extLst>
            </p:cNvPr>
            <p:cNvCxnSpPr>
              <a:cxnSpLocks/>
              <a:endCxn id="33" idx="2"/>
            </p:cNvCxnSpPr>
            <p:nvPr/>
          </p:nvCxnSpPr>
          <p:spPr>
            <a:xfrm flipV="1">
              <a:off x="4688586" y="3233969"/>
              <a:ext cx="807024" cy="317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>
              <a:extLst>
                <a:ext uri="{FF2B5EF4-FFF2-40B4-BE49-F238E27FC236}">
                  <a16:creationId xmlns:a16="http://schemas.microsoft.com/office/drawing/2014/main" id="{BCEFAC00-AAC5-4B6D-ABD1-7D96661CBF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18844" y="2682309"/>
              <a:ext cx="116416" cy="12329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接點 23">
              <a:extLst>
                <a:ext uri="{FF2B5EF4-FFF2-40B4-BE49-F238E27FC236}">
                  <a16:creationId xmlns:a16="http://schemas.microsoft.com/office/drawing/2014/main" id="{FC87041D-9A14-4949-B40A-79B3E9C58CAB}"/>
                </a:ext>
              </a:extLst>
            </p:cNvPr>
            <p:cNvCxnSpPr>
              <a:cxnSpLocks/>
              <a:endCxn id="28" idx="1"/>
            </p:cNvCxnSpPr>
            <p:nvPr/>
          </p:nvCxnSpPr>
          <p:spPr>
            <a:xfrm>
              <a:off x="4967020" y="2657403"/>
              <a:ext cx="116416" cy="12329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接點 24">
              <a:extLst>
                <a:ext uri="{FF2B5EF4-FFF2-40B4-BE49-F238E27FC236}">
                  <a16:creationId xmlns:a16="http://schemas.microsoft.com/office/drawing/2014/main" id="{2641168D-057F-45D9-B5B6-AE3AFBCB22FE}"/>
                </a:ext>
              </a:extLst>
            </p:cNvPr>
            <p:cNvCxnSpPr>
              <a:cxnSpLocks/>
            </p:cNvCxnSpPr>
            <p:nvPr/>
          </p:nvCxnSpPr>
          <p:spPr>
            <a:xfrm>
              <a:off x="5271244" y="2670936"/>
              <a:ext cx="194733" cy="11006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接點 25">
              <a:extLst>
                <a:ext uri="{FF2B5EF4-FFF2-40B4-BE49-F238E27FC236}">
                  <a16:creationId xmlns:a16="http://schemas.microsoft.com/office/drawing/2014/main" id="{14890CC2-83BD-4F0A-A4FC-3BC57CFCCD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9378" y="2658236"/>
              <a:ext cx="194733" cy="11006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橢圓 26">
              <a:extLst>
                <a:ext uri="{FF2B5EF4-FFF2-40B4-BE49-F238E27FC236}">
                  <a16:creationId xmlns:a16="http://schemas.microsoft.com/office/drawing/2014/main" id="{D9990974-E03C-4CEB-8331-8A02916AF04C}"/>
                </a:ext>
              </a:extLst>
            </p:cNvPr>
            <p:cNvSpPr/>
            <p:nvPr/>
          </p:nvSpPr>
          <p:spPr>
            <a:xfrm>
              <a:off x="4919877" y="2615903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" name="橢圓 27">
              <a:extLst>
                <a:ext uri="{FF2B5EF4-FFF2-40B4-BE49-F238E27FC236}">
                  <a16:creationId xmlns:a16="http://schemas.microsoft.com/office/drawing/2014/main" id="{4DAD076B-E922-4DC9-9176-A8F039C08D46}"/>
                </a:ext>
              </a:extLst>
            </p:cNvPr>
            <p:cNvSpPr/>
            <p:nvPr/>
          </p:nvSpPr>
          <p:spPr>
            <a:xfrm>
              <a:off x="5072277" y="2768303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9" name="橢圓 28">
              <a:extLst>
                <a:ext uri="{FF2B5EF4-FFF2-40B4-BE49-F238E27FC236}">
                  <a16:creationId xmlns:a16="http://schemas.microsoft.com/office/drawing/2014/main" id="{260651FA-3321-4FDC-BC40-F854440E6F2B}"/>
                </a:ext>
              </a:extLst>
            </p:cNvPr>
            <p:cNvSpPr/>
            <p:nvPr/>
          </p:nvSpPr>
          <p:spPr>
            <a:xfrm>
              <a:off x="5216211" y="2615903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橢圓 29">
              <a:extLst>
                <a:ext uri="{FF2B5EF4-FFF2-40B4-BE49-F238E27FC236}">
                  <a16:creationId xmlns:a16="http://schemas.microsoft.com/office/drawing/2014/main" id="{1DF7EBA2-985A-4908-97CF-081C61D55D56}"/>
                </a:ext>
              </a:extLst>
            </p:cNvPr>
            <p:cNvSpPr/>
            <p:nvPr/>
          </p:nvSpPr>
          <p:spPr>
            <a:xfrm>
              <a:off x="4725144" y="2725969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" name="橢圓 30">
              <a:extLst>
                <a:ext uri="{FF2B5EF4-FFF2-40B4-BE49-F238E27FC236}">
                  <a16:creationId xmlns:a16="http://schemas.microsoft.com/office/drawing/2014/main" id="{D6C02324-E53E-4DFC-8860-4D5D60F96E30}"/>
                </a:ext>
              </a:extLst>
            </p:cNvPr>
            <p:cNvSpPr/>
            <p:nvPr/>
          </p:nvSpPr>
          <p:spPr>
            <a:xfrm>
              <a:off x="5419410" y="2725969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橢圓 31">
              <a:extLst>
                <a:ext uri="{FF2B5EF4-FFF2-40B4-BE49-F238E27FC236}">
                  <a16:creationId xmlns:a16="http://schemas.microsoft.com/office/drawing/2014/main" id="{964FF429-4E46-4E64-94D5-784199DCE127}"/>
                </a:ext>
              </a:extLst>
            </p:cNvPr>
            <p:cNvSpPr/>
            <p:nvPr/>
          </p:nvSpPr>
          <p:spPr>
            <a:xfrm>
              <a:off x="4648944" y="3191635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3" name="橢圓 32">
              <a:extLst>
                <a:ext uri="{FF2B5EF4-FFF2-40B4-BE49-F238E27FC236}">
                  <a16:creationId xmlns:a16="http://schemas.microsoft.com/office/drawing/2014/main" id="{40B8E98F-8F44-43E4-A507-3DFFD0CF7B98}"/>
                </a:ext>
              </a:extLst>
            </p:cNvPr>
            <p:cNvSpPr/>
            <p:nvPr/>
          </p:nvSpPr>
          <p:spPr>
            <a:xfrm>
              <a:off x="5495610" y="3191635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4" name="橢圓 33">
              <a:extLst>
                <a:ext uri="{FF2B5EF4-FFF2-40B4-BE49-F238E27FC236}">
                  <a16:creationId xmlns:a16="http://schemas.microsoft.com/office/drawing/2014/main" id="{52434738-04FC-4239-902B-1E774D63148C}"/>
                </a:ext>
              </a:extLst>
            </p:cNvPr>
            <p:cNvSpPr/>
            <p:nvPr/>
          </p:nvSpPr>
          <p:spPr>
            <a:xfrm>
              <a:off x="4462677" y="3547236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" name="橢圓 34">
              <a:extLst>
                <a:ext uri="{FF2B5EF4-FFF2-40B4-BE49-F238E27FC236}">
                  <a16:creationId xmlns:a16="http://schemas.microsoft.com/office/drawing/2014/main" id="{B81C0DF6-1894-444D-A5DA-3827C53F1DD1}"/>
                </a:ext>
              </a:extLst>
            </p:cNvPr>
            <p:cNvSpPr/>
            <p:nvPr/>
          </p:nvSpPr>
          <p:spPr>
            <a:xfrm>
              <a:off x="4500777" y="3979036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6" name="橢圓 35">
              <a:extLst>
                <a:ext uri="{FF2B5EF4-FFF2-40B4-BE49-F238E27FC236}">
                  <a16:creationId xmlns:a16="http://schemas.microsoft.com/office/drawing/2014/main" id="{0ED315BC-505A-436C-8E4E-47E7CA24AE95}"/>
                </a:ext>
              </a:extLst>
            </p:cNvPr>
            <p:cNvSpPr/>
            <p:nvPr/>
          </p:nvSpPr>
          <p:spPr>
            <a:xfrm>
              <a:off x="5681877" y="3547235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7" name="橢圓 36">
              <a:extLst>
                <a:ext uri="{FF2B5EF4-FFF2-40B4-BE49-F238E27FC236}">
                  <a16:creationId xmlns:a16="http://schemas.microsoft.com/office/drawing/2014/main" id="{91D43A4E-5775-46A0-95E0-47D1AFC5EAA5}"/>
                </a:ext>
              </a:extLst>
            </p:cNvPr>
            <p:cNvSpPr/>
            <p:nvPr/>
          </p:nvSpPr>
          <p:spPr>
            <a:xfrm>
              <a:off x="5643777" y="3979036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8" name="橢圓 37">
              <a:extLst>
                <a:ext uri="{FF2B5EF4-FFF2-40B4-BE49-F238E27FC236}">
                  <a16:creationId xmlns:a16="http://schemas.microsoft.com/office/drawing/2014/main" id="{A9726893-9DF9-4EEA-B209-E1E9BE10A0D7}"/>
                </a:ext>
              </a:extLst>
            </p:cNvPr>
            <p:cNvSpPr/>
            <p:nvPr/>
          </p:nvSpPr>
          <p:spPr>
            <a:xfrm>
              <a:off x="4687044" y="4360036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9" name="橢圓 38">
              <a:extLst>
                <a:ext uri="{FF2B5EF4-FFF2-40B4-BE49-F238E27FC236}">
                  <a16:creationId xmlns:a16="http://schemas.microsoft.com/office/drawing/2014/main" id="{F8B71273-9EAA-49E2-8CD3-288E67770D43}"/>
                </a:ext>
              </a:extLst>
            </p:cNvPr>
            <p:cNvSpPr/>
            <p:nvPr/>
          </p:nvSpPr>
          <p:spPr>
            <a:xfrm>
              <a:off x="5457510" y="4360036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" name="橢圓 39">
              <a:extLst>
                <a:ext uri="{FF2B5EF4-FFF2-40B4-BE49-F238E27FC236}">
                  <a16:creationId xmlns:a16="http://schemas.microsoft.com/office/drawing/2014/main" id="{D9244901-19F0-4023-B38F-35DA271CB8FF}"/>
                </a:ext>
              </a:extLst>
            </p:cNvPr>
            <p:cNvSpPr/>
            <p:nvPr/>
          </p:nvSpPr>
          <p:spPr>
            <a:xfrm>
              <a:off x="4625829" y="4892419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1" name="橢圓 40">
              <a:extLst>
                <a:ext uri="{FF2B5EF4-FFF2-40B4-BE49-F238E27FC236}">
                  <a16:creationId xmlns:a16="http://schemas.microsoft.com/office/drawing/2014/main" id="{B49CA0CE-8C5C-4101-9BB3-5024DE06BDFD}"/>
                </a:ext>
              </a:extLst>
            </p:cNvPr>
            <p:cNvSpPr/>
            <p:nvPr/>
          </p:nvSpPr>
          <p:spPr>
            <a:xfrm>
              <a:off x="4663929" y="5567598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2" name="橢圓 41">
              <a:extLst>
                <a:ext uri="{FF2B5EF4-FFF2-40B4-BE49-F238E27FC236}">
                  <a16:creationId xmlns:a16="http://schemas.microsoft.com/office/drawing/2014/main" id="{CEA4E81E-FEB0-4C7C-9049-91CBBE8A7555}"/>
                </a:ext>
              </a:extLst>
            </p:cNvPr>
            <p:cNvSpPr/>
            <p:nvPr/>
          </p:nvSpPr>
          <p:spPr>
            <a:xfrm>
              <a:off x="5544483" y="4922582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3" name="橢圓 42">
              <a:extLst>
                <a:ext uri="{FF2B5EF4-FFF2-40B4-BE49-F238E27FC236}">
                  <a16:creationId xmlns:a16="http://schemas.microsoft.com/office/drawing/2014/main" id="{D930C778-BB30-4394-A050-27BC450E35F4}"/>
                </a:ext>
              </a:extLst>
            </p:cNvPr>
            <p:cNvSpPr/>
            <p:nvPr/>
          </p:nvSpPr>
          <p:spPr>
            <a:xfrm>
              <a:off x="5524060" y="5609931"/>
              <a:ext cx="76200" cy="8466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cxnSp>
        <p:nvCxnSpPr>
          <p:cNvPr id="44" name="直線單箭頭接點 43">
            <a:extLst>
              <a:ext uri="{FF2B5EF4-FFF2-40B4-BE49-F238E27FC236}">
                <a16:creationId xmlns:a16="http://schemas.microsoft.com/office/drawing/2014/main" id="{A3F30C7F-161C-4C7F-9895-39F5543C5665}"/>
              </a:ext>
            </a:extLst>
          </p:cNvPr>
          <p:cNvCxnSpPr>
            <a:cxnSpLocks/>
            <a:endCxn id="56" idx="1"/>
          </p:cNvCxnSpPr>
          <p:nvPr/>
        </p:nvCxnSpPr>
        <p:spPr>
          <a:xfrm flipV="1">
            <a:off x="3304858" y="5722466"/>
            <a:ext cx="1161870" cy="17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文字方塊 44">
                <a:extLst>
                  <a:ext uri="{FF2B5EF4-FFF2-40B4-BE49-F238E27FC236}">
                    <a16:creationId xmlns:a16="http://schemas.microsoft.com/office/drawing/2014/main" id="{239887D5-C6BA-463E-ACAB-B4161CAABFA7}"/>
                  </a:ext>
                </a:extLst>
              </p:cNvPr>
              <p:cNvSpPr txBox="1"/>
              <p:nvPr/>
            </p:nvSpPr>
            <p:spPr>
              <a:xfrm>
                <a:off x="1532853" y="3453060"/>
                <a:ext cx="132036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400" dirty="0"/>
                  <a:t>Resized Image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i="1" dirty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TW" sz="1400" b="0" i="1" dirty="0" smtClean="0">
                          <a:latin typeface="Cambria Math" panose="02040503050406030204" pitchFamily="18" charset="0"/>
                        </a:rPr>
                        <m:t>3,</m:t>
                      </m:r>
                      <m:r>
                        <a:rPr lang="en-US" altLang="zh-TW" sz="1400" i="1" dirty="0">
                          <a:latin typeface="Cambria Math" panose="02040503050406030204" pitchFamily="18" charset="0"/>
                        </a:rPr>
                        <m:t>224</m:t>
                      </m:r>
                      <m:r>
                        <a:rPr lang="en-US" altLang="zh-TW" sz="1400" b="0" i="1" dirty="0" smtClean="0">
                          <a:latin typeface="Cambria Math" panose="02040503050406030204" pitchFamily="18" charset="0"/>
                        </a:rPr>
                        <m:t>, 224</m:t>
                      </m:r>
                      <m:r>
                        <a:rPr lang="en-US" altLang="zh-TW" sz="1400" i="1" dirty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altLang="zh-TW" sz="1400" dirty="0"/>
              </a:p>
            </p:txBody>
          </p:sp>
        </mc:Choice>
        <mc:Fallback xmlns="">
          <p:sp>
            <p:nvSpPr>
              <p:cNvPr id="45" name="文字方塊 44">
                <a:extLst>
                  <a:ext uri="{FF2B5EF4-FFF2-40B4-BE49-F238E27FC236}">
                    <a16:creationId xmlns:a16="http://schemas.microsoft.com/office/drawing/2014/main" id="{239887D5-C6BA-463E-ACAB-B4161CAABF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2853" y="3453060"/>
                <a:ext cx="1320361" cy="523220"/>
              </a:xfrm>
              <a:prstGeom prst="rect">
                <a:avLst/>
              </a:prstGeom>
              <a:blipFill>
                <a:blip r:embed="rId4"/>
                <a:stretch>
                  <a:fillRect l="-922" t="-2326" r="-461" b="-465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文字方塊 45">
                <a:extLst>
                  <a:ext uri="{FF2B5EF4-FFF2-40B4-BE49-F238E27FC236}">
                    <a16:creationId xmlns:a16="http://schemas.microsoft.com/office/drawing/2014/main" id="{A318CB3C-025A-4D74-92B9-7B82A5D17FB6}"/>
                  </a:ext>
                </a:extLst>
              </p:cNvPr>
              <p:cNvSpPr txBox="1"/>
              <p:nvPr/>
            </p:nvSpPr>
            <p:spPr>
              <a:xfrm>
                <a:off x="1772807" y="6334780"/>
                <a:ext cx="150675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TW" sz="1400" dirty="0"/>
                  <a:t>Normalized Pose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i="1" dirty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TW" sz="1400" i="1" dirty="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altLang="zh-TW" sz="1400" i="1" dirty="0"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US" altLang="zh-TW" sz="1400" b="0" i="1" dirty="0" smtClean="0">
                          <a:latin typeface="Cambria Math" panose="02040503050406030204" pitchFamily="18" charset="0"/>
                        </a:rPr>
                        <m:t>,3</m:t>
                      </m:r>
                      <m:r>
                        <a:rPr lang="en-US" altLang="zh-TW" sz="1400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46" name="文字方塊 45">
                <a:extLst>
                  <a:ext uri="{FF2B5EF4-FFF2-40B4-BE49-F238E27FC236}">
                    <a16:creationId xmlns:a16="http://schemas.microsoft.com/office/drawing/2014/main" id="{A318CB3C-025A-4D74-92B9-7B82A5D17F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2807" y="6334780"/>
                <a:ext cx="1506758" cy="523220"/>
              </a:xfrm>
              <a:prstGeom prst="rect">
                <a:avLst/>
              </a:prstGeom>
              <a:blipFill>
                <a:blip r:embed="rId5"/>
                <a:stretch>
                  <a:fillRect l="-1215" t="-3488" r="-810" b="-465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7" name="直線單箭頭接點 46">
            <a:extLst>
              <a:ext uri="{FF2B5EF4-FFF2-40B4-BE49-F238E27FC236}">
                <a16:creationId xmlns:a16="http://schemas.microsoft.com/office/drawing/2014/main" id="{CC86C28B-A4F9-43E5-8BEA-837179DBAB84}"/>
              </a:ext>
            </a:extLst>
          </p:cNvPr>
          <p:cNvCxnSpPr>
            <a:cxnSpLocks/>
            <a:stCxn id="9" idx="3"/>
            <a:endCxn id="52" idx="2"/>
          </p:cNvCxnSpPr>
          <p:nvPr/>
        </p:nvCxnSpPr>
        <p:spPr>
          <a:xfrm flipV="1">
            <a:off x="4385820" y="2726283"/>
            <a:ext cx="395563" cy="17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1" name="群組 50">
            <a:extLst>
              <a:ext uri="{FF2B5EF4-FFF2-40B4-BE49-F238E27FC236}">
                <a16:creationId xmlns:a16="http://schemas.microsoft.com/office/drawing/2014/main" id="{510CAB19-4813-4BA3-A6DD-7B1827AF3CB3}"/>
              </a:ext>
            </a:extLst>
          </p:cNvPr>
          <p:cNvGrpSpPr/>
          <p:nvPr/>
        </p:nvGrpSpPr>
        <p:grpSpPr>
          <a:xfrm>
            <a:off x="4756098" y="2257995"/>
            <a:ext cx="779215" cy="936574"/>
            <a:chOff x="2802460" y="1943013"/>
            <a:chExt cx="1056737" cy="1676392"/>
          </a:xfrm>
        </p:grpSpPr>
        <p:sp>
          <p:nvSpPr>
            <p:cNvPr id="52" name="梯形 51">
              <a:extLst>
                <a:ext uri="{FF2B5EF4-FFF2-40B4-BE49-F238E27FC236}">
                  <a16:creationId xmlns:a16="http://schemas.microsoft.com/office/drawing/2014/main" id="{61C37305-49B8-4500-98F2-9B803E172980}"/>
                </a:ext>
              </a:extLst>
            </p:cNvPr>
            <p:cNvSpPr/>
            <p:nvPr/>
          </p:nvSpPr>
          <p:spPr>
            <a:xfrm rot="5400000">
              <a:off x="2476917" y="2302845"/>
              <a:ext cx="1676392" cy="956728"/>
            </a:xfrm>
            <a:prstGeom prst="trapezoi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3" name="文字方塊 52">
              <a:extLst>
                <a:ext uri="{FF2B5EF4-FFF2-40B4-BE49-F238E27FC236}">
                  <a16:creationId xmlns:a16="http://schemas.microsoft.com/office/drawing/2014/main" id="{FE0F5E83-4F37-437E-B2B4-DF80B3B8B660}"/>
                </a:ext>
              </a:extLst>
            </p:cNvPr>
            <p:cNvSpPr txBox="1"/>
            <p:nvPr/>
          </p:nvSpPr>
          <p:spPr>
            <a:xfrm>
              <a:off x="2802460" y="2578887"/>
              <a:ext cx="1056737" cy="495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dirty="0"/>
                <a:t>Encoder</a:t>
              </a:r>
              <a:endParaRPr lang="zh-TW" altLang="en-US" sz="1100" dirty="0"/>
            </a:p>
          </p:txBody>
        </p:sp>
      </p:grpSp>
      <p:grpSp>
        <p:nvGrpSpPr>
          <p:cNvPr id="54" name="群組 53">
            <a:extLst>
              <a:ext uri="{FF2B5EF4-FFF2-40B4-BE49-F238E27FC236}">
                <a16:creationId xmlns:a16="http://schemas.microsoft.com/office/drawing/2014/main" id="{B21D8C46-92E6-4C49-8914-75D4A8771E1E}"/>
              </a:ext>
            </a:extLst>
          </p:cNvPr>
          <p:cNvGrpSpPr/>
          <p:nvPr/>
        </p:nvGrpSpPr>
        <p:grpSpPr>
          <a:xfrm>
            <a:off x="4466728" y="5261505"/>
            <a:ext cx="830945" cy="924017"/>
            <a:chOff x="2836748" y="2175403"/>
            <a:chExt cx="956729" cy="1236134"/>
          </a:xfrm>
        </p:grpSpPr>
        <p:sp>
          <p:nvSpPr>
            <p:cNvPr id="55" name="梯形 54">
              <a:extLst>
                <a:ext uri="{FF2B5EF4-FFF2-40B4-BE49-F238E27FC236}">
                  <a16:creationId xmlns:a16="http://schemas.microsoft.com/office/drawing/2014/main" id="{F8A3E352-D543-4ACA-BA3B-33311E019A9A}"/>
                </a:ext>
              </a:extLst>
            </p:cNvPr>
            <p:cNvSpPr/>
            <p:nvPr/>
          </p:nvSpPr>
          <p:spPr>
            <a:xfrm rot="5400000">
              <a:off x="2697046" y="2315106"/>
              <a:ext cx="1236134" cy="956728"/>
            </a:xfrm>
            <a:prstGeom prst="trapezoi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6" name="文字方塊 55">
              <a:extLst>
                <a:ext uri="{FF2B5EF4-FFF2-40B4-BE49-F238E27FC236}">
                  <a16:creationId xmlns:a16="http://schemas.microsoft.com/office/drawing/2014/main" id="{08B85A40-0D0A-4CA7-9DD6-12ED1892760A}"/>
                </a:ext>
              </a:extLst>
            </p:cNvPr>
            <p:cNvSpPr txBox="1"/>
            <p:nvPr/>
          </p:nvSpPr>
          <p:spPr>
            <a:xfrm>
              <a:off x="2836748" y="2653569"/>
              <a:ext cx="9567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dirty="0"/>
                <a:t>Encoder</a:t>
              </a:r>
              <a:endParaRPr lang="zh-TW" altLang="en-US" sz="1200" dirty="0"/>
            </a:p>
          </p:txBody>
        </p:sp>
      </p:grpSp>
      <p:cxnSp>
        <p:nvCxnSpPr>
          <p:cNvPr id="57" name="直線單箭頭接點 56">
            <a:extLst>
              <a:ext uri="{FF2B5EF4-FFF2-40B4-BE49-F238E27FC236}">
                <a16:creationId xmlns:a16="http://schemas.microsoft.com/office/drawing/2014/main" id="{6FF84FA9-C3FA-4F50-93ED-82BD1130E6A2}"/>
              </a:ext>
            </a:extLst>
          </p:cNvPr>
          <p:cNvCxnSpPr>
            <a:cxnSpLocks/>
            <a:stCxn id="61" idx="3"/>
            <a:endCxn id="58" idx="1"/>
          </p:cNvCxnSpPr>
          <p:nvPr/>
        </p:nvCxnSpPr>
        <p:spPr>
          <a:xfrm>
            <a:off x="8930802" y="4241166"/>
            <a:ext cx="421602" cy="14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文字方塊 57">
            <a:extLst>
              <a:ext uri="{FF2B5EF4-FFF2-40B4-BE49-F238E27FC236}">
                <a16:creationId xmlns:a16="http://schemas.microsoft.com/office/drawing/2014/main" id="{D63A89D2-E552-407E-887F-39AD64663B9D}"/>
              </a:ext>
            </a:extLst>
          </p:cNvPr>
          <p:cNvSpPr txBox="1"/>
          <p:nvPr/>
        </p:nvSpPr>
        <p:spPr>
          <a:xfrm flipV="1">
            <a:off x="9352404" y="3823756"/>
            <a:ext cx="461665" cy="8376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TW" dirty="0"/>
              <a:t>Output</a:t>
            </a:r>
            <a:endParaRPr lang="zh-TW" altLang="en-US" dirty="0"/>
          </a:p>
        </p:txBody>
      </p:sp>
      <p:grpSp>
        <p:nvGrpSpPr>
          <p:cNvPr id="59" name="群組 58">
            <a:extLst>
              <a:ext uri="{FF2B5EF4-FFF2-40B4-BE49-F238E27FC236}">
                <a16:creationId xmlns:a16="http://schemas.microsoft.com/office/drawing/2014/main" id="{71AF0D97-4A16-4719-80DD-0B5C350E80EB}"/>
              </a:ext>
            </a:extLst>
          </p:cNvPr>
          <p:cNvGrpSpPr/>
          <p:nvPr/>
        </p:nvGrpSpPr>
        <p:grpSpPr>
          <a:xfrm>
            <a:off x="7974073" y="3624500"/>
            <a:ext cx="956729" cy="1236134"/>
            <a:chOff x="2836748" y="2175403"/>
            <a:chExt cx="956729" cy="1236134"/>
          </a:xfrm>
        </p:grpSpPr>
        <p:sp>
          <p:nvSpPr>
            <p:cNvPr id="60" name="梯形 59">
              <a:extLst>
                <a:ext uri="{FF2B5EF4-FFF2-40B4-BE49-F238E27FC236}">
                  <a16:creationId xmlns:a16="http://schemas.microsoft.com/office/drawing/2014/main" id="{6C425D4C-3A93-426E-9F12-BB0BD25D62A9}"/>
                </a:ext>
              </a:extLst>
            </p:cNvPr>
            <p:cNvSpPr/>
            <p:nvPr/>
          </p:nvSpPr>
          <p:spPr>
            <a:xfrm rot="5400000">
              <a:off x="2697046" y="2315106"/>
              <a:ext cx="1236134" cy="956728"/>
            </a:xfrm>
            <a:prstGeom prst="trapezoi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1" name="文字方塊 60">
              <a:extLst>
                <a:ext uri="{FF2B5EF4-FFF2-40B4-BE49-F238E27FC236}">
                  <a16:creationId xmlns:a16="http://schemas.microsoft.com/office/drawing/2014/main" id="{79E64E78-1AB1-46C3-BE6F-5CA0FCD3BF46}"/>
                </a:ext>
              </a:extLst>
            </p:cNvPr>
            <p:cNvSpPr txBox="1"/>
            <p:nvPr/>
          </p:nvSpPr>
          <p:spPr>
            <a:xfrm>
              <a:off x="2836748" y="2653569"/>
              <a:ext cx="9567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dirty="0"/>
                <a:t>Classifier</a:t>
              </a:r>
              <a:endParaRPr lang="zh-TW" altLang="en-US" sz="1200" dirty="0"/>
            </a:p>
          </p:txBody>
        </p:sp>
      </p:grpSp>
      <p:sp>
        <p:nvSpPr>
          <p:cNvPr id="62" name="文字方塊 61">
            <a:extLst>
              <a:ext uri="{FF2B5EF4-FFF2-40B4-BE49-F238E27FC236}">
                <a16:creationId xmlns:a16="http://schemas.microsoft.com/office/drawing/2014/main" id="{9F859657-B8D8-4AD9-8706-A70A3A2C3951}"/>
              </a:ext>
            </a:extLst>
          </p:cNvPr>
          <p:cNvSpPr txBox="1"/>
          <p:nvPr/>
        </p:nvSpPr>
        <p:spPr>
          <a:xfrm>
            <a:off x="4806861" y="2038886"/>
            <a:ext cx="6799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( FCNs )</a:t>
            </a:r>
            <a:endParaRPr lang="zh-TW" altLang="en-US" sz="1100" dirty="0"/>
          </a:p>
        </p:txBody>
      </p:sp>
      <p:sp>
        <p:nvSpPr>
          <p:cNvPr id="63" name="文字方塊 62">
            <a:extLst>
              <a:ext uri="{FF2B5EF4-FFF2-40B4-BE49-F238E27FC236}">
                <a16:creationId xmlns:a16="http://schemas.microsoft.com/office/drawing/2014/main" id="{D965FAEC-92BF-4787-843D-167630E9EF95}"/>
              </a:ext>
            </a:extLst>
          </p:cNvPr>
          <p:cNvSpPr txBox="1"/>
          <p:nvPr/>
        </p:nvSpPr>
        <p:spPr>
          <a:xfrm>
            <a:off x="3236658" y="1835273"/>
            <a:ext cx="13067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( ECA-ResNet-18 )</a:t>
            </a:r>
            <a:endParaRPr lang="zh-TW" altLang="en-US" sz="1100" dirty="0"/>
          </a:p>
        </p:txBody>
      </p:sp>
      <p:sp>
        <p:nvSpPr>
          <p:cNvPr id="64" name="文字方塊 63">
            <a:extLst>
              <a:ext uri="{FF2B5EF4-FFF2-40B4-BE49-F238E27FC236}">
                <a16:creationId xmlns:a16="http://schemas.microsoft.com/office/drawing/2014/main" id="{1591C4A3-1084-4619-BBEB-424D901D0A2D}"/>
              </a:ext>
            </a:extLst>
          </p:cNvPr>
          <p:cNvSpPr txBox="1"/>
          <p:nvPr/>
        </p:nvSpPr>
        <p:spPr>
          <a:xfrm>
            <a:off x="8112440" y="3421101"/>
            <a:ext cx="6799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( FCNs )</a:t>
            </a:r>
            <a:endParaRPr lang="zh-TW" altLang="en-US" sz="1100" dirty="0"/>
          </a:p>
        </p:txBody>
      </p:sp>
      <p:sp>
        <p:nvSpPr>
          <p:cNvPr id="69" name="流程圖: 或 68">
            <a:extLst>
              <a:ext uri="{FF2B5EF4-FFF2-40B4-BE49-F238E27FC236}">
                <a16:creationId xmlns:a16="http://schemas.microsoft.com/office/drawing/2014/main" id="{E4648F86-CB4F-4973-A52D-DDCD7D53B2F9}"/>
              </a:ext>
            </a:extLst>
          </p:cNvPr>
          <p:cNvSpPr/>
          <p:nvPr/>
        </p:nvSpPr>
        <p:spPr>
          <a:xfrm>
            <a:off x="7294710" y="4062300"/>
            <a:ext cx="353943" cy="375301"/>
          </a:xfrm>
          <a:prstGeom prst="flowChartOr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70" name="直線單箭頭接點 69">
            <a:extLst>
              <a:ext uri="{FF2B5EF4-FFF2-40B4-BE49-F238E27FC236}">
                <a16:creationId xmlns:a16="http://schemas.microsoft.com/office/drawing/2014/main" id="{C1531B7B-098C-423F-8F78-B12BC61110DD}"/>
              </a:ext>
            </a:extLst>
          </p:cNvPr>
          <p:cNvCxnSpPr>
            <a:cxnSpLocks/>
            <a:stCxn id="69" idx="6"/>
            <a:endCxn id="61" idx="1"/>
          </p:cNvCxnSpPr>
          <p:nvPr/>
        </p:nvCxnSpPr>
        <p:spPr>
          <a:xfrm flipV="1">
            <a:off x="7648653" y="4241166"/>
            <a:ext cx="325420" cy="87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文字方塊 72">
                <a:extLst>
                  <a:ext uri="{FF2B5EF4-FFF2-40B4-BE49-F238E27FC236}">
                    <a16:creationId xmlns:a16="http://schemas.microsoft.com/office/drawing/2014/main" id="{22A96133-1A1A-46B1-815E-D9FD39B20D12}"/>
                  </a:ext>
                </a:extLst>
              </p:cNvPr>
              <p:cNvSpPr txBox="1"/>
              <p:nvPr/>
            </p:nvSpPr>
            <p:spPr>
              <a:xfrm>
                <a:off x="6807757" y="4123423"/>
                <a:ext cx="479546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100" b="0" i="1" smtClean="0">
                          <a:latin typeface="Cambria Math" panose="02040503050406030204" pitchFamily="18" charset="0"/>
                        </a:rPr>
                        <m:t>𝑎𝑑𝑑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73" name="文字方塊 72">
                <a:extLst>
                  <a:ext uri="{FF2B5EF4-FFF2-40B4-BE49-F238E27FC236}">
                    <a16:creationId xmlns:a16="http://schemas.microsoft.com/office/drawing/2014/main" id="{22A96133-1A1A-46B1-815E-D9FD39B20D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7757" y="4123423"/>
                <a:ext cx="479546" cy="2616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文字方塊 73">
            <a:extLst>
              <a:ext uri="{FF2B5EF4-FFF2-40B4-BE49-F238E27FC236}">
                <a16:creationId xmlns:a16="http://schemas.microsoft.com/office/drawing/2014/main" id="{B95468C3-B01F-4258-9652-F01B4B8BF7DE}"/>
              </a:ext>
            </a:extLst>
          </p:cNvPr>
          <p:cNvSpPr txBox="1"/>
          <p:nvPr/>
        </p:nvSpPr>
        <p:spPr>
          <a:xfrm>
            <a:off x="4587996" y="6291447"/>
            <a:ext cx="6799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1100" dirty="0"/>
              <a:t>( FCNs )</a:t>
            </a:r>
            <a:endParaRPr lang="zh-TW" altLang="en-US" sz="1100" dirty="0"/>
          </a:p>
        </p:txBody>
      </p:sp>
      <p:sp>
        <p:nvSpPr>
          <p:cNvPr id="75" name="左大括弧 74">
            <a:extLst>
              <a:ext uri="{FF2B5EF4-FFF2-40B4-BE49-F238E27FC236}">
                <a16:creationId xmlns:a16="http://schemas.microsoft.com/office/drawing/2014/main" id="{0F09E25C-B7F0-44AB-A4B4-6C65D61F5BC4}"/>
              </a:ext>
            </a:extLst>
          </p:cNvPr>
          <p:cNvSpPr/>
          <p:nvPr/>
        </p:nvSpPr>
        <p:spPr>
          <a:xfrm>
            <a:off x="1371915" y="4186608"/>
            <a:ext cx="269971" cy="236026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6" name="文字方塊 75">
                <a:extLst>
                  <a:ext uri="{FF2B5EF4-FFF2-40B4-BE49-F238E27FC236}">
                    <a16:creationId xmlns:a16="http://schemas.microsoft.com/office/drawing/2014/main" id="{FE84C8D8-6C94-426F-80D7-D076B1A6A865}"/>
                  </a:ext>
                </a:extLst>
              </p:cNvPr>
              <p:cNvSpPr txBox="1"/>
              <p:nvPr/>
            </p:nvSpPr>
            <p:spPr>
              <a:xfrm>
                <a:off x="1753274" y="4155517"/>
                <a:ext cx="157767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dirty="0"/>
                  <a:t>Confidence Score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b="0" i="1" smtClean="0">
                          <a:latin typeface="Cambria Math" panose="02040503050406030204" pitchFamily="18" charset="0"/>
                        </a:rPr>
                        <m:t>(17, 1)</m:t>
                      </m:r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76" name="文字方塊 75">
                <a:extLst>
                  <a:ext uri="{FF2B5EF4-FFF2-40B4-BE49-F238E27FC236}">
                    <a16:creationId xmlns:a16="http://schemas.microsoft.com/office/drawing/2014/main" id="{FE84C8D8-6C94-426F-80D7-D076B1A6A8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3274" y="4155517"/>
                <a:ext cx="1577676" cy="523220"/>
              </a:xfrm>
              <a:prstGeom prst="rect">
                <a:avLst/>
              </a:prstGeom>
              <a:blipFill>
                <a:blip r:embed="rId7"/>
                <a:stretch>
                  <a:fillRect l="-1163" t="-3488" r="-388" b="-465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7" name="直線單箭頭接點 76">
            <a:extLst>
              <a:ext uri="{FF2B5EF4-FFF2-40B4-BE49-F238E27FC236}">
                <a16:creationId xmlns:a16="http://schemas.microsoft.com/office/drawing/2014/main" id="{C3A474D7-6EE6-40A2-9778-431506A8C7D3}"/>
              </a:ext>
            </a:extLst>
          </p:cNvPr>
          <p:cNvCxnSpPr>
            <a:cxnSpLocks/>
            <a:stCxn id="76" idx="3"/>
            <a:endCxn id="167" idx="1"/>
          </p:cNvCxnSpPr>
          <p:nvPr/>
        </p:nvCxnSpPr>
        <p:spPr>
          <a:xfrm>
            <a:off x="3330950" y="4417127"/>
            <a:ext cx="1135777" cy="64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直線單箭頭接點 103">
            <a:extLst>
              <a:ext uri="{FF2B5EF4-FFF2-40B4-BE49-F238E27FC236}">
                <a16:creationId xmlns:a16="http://schemas.microsoft.com/office/drawing/2014/main" id="{96A64F38-DD00-4575-BA11-E5F135A8A4B0}"/>
              </a:ext>
            </a:extLst>
          </p:cNvPr>
          <p:cNvCxnSpPr>
            <a:cxnSpLocks/>
            <a:stCxn id="167" idx="3"/>
            <a:endCxn id="108" idx="1"/>
          </p:cNvCxnSpPr>
          <p:nvPr/>
        </p:nvCxnSpPr>
        <p:spPr>
          <a:xfrm flipV="1">
            <a:off x="5297672" y="4423123"/>
            <a:ext cx="650131" cy="4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文字方塊 107">
                <a:extLst>
                  <a:ext uri="{FF2B5EF4-FFF2-40B4-BE49-F238E27FC236}">
                    <a16:creationId xmlns:a16="http://schemas.microsoft.com/office/drawing/2014/main" id="{F3E5F6C5-3603-4E99-A30A-9A95E599FCEA}"/>
                  </a:ext>
                </a:extLst>
              </p:cNvPr>
              <p:cNvSpPr txBox="1"/>
              <p:nvPr/>
            </p:nvSpPr>
            <p:spPr>
              <a:xfrm>
                <a:off x="5947803" y="4284623"/>
                <a:ext cx="381072" cy="27699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TW" altLang="en-US" i="1" smtClean="0">
                          <a:latin typeface="Cambria Math" panose="02040503050406030204" pitchFamily="18" charset="0"/>
                        </a:rPr>
                        <m:t>𝛼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108" name="文字方塊 107">
                <a:extLst>
                  <a:ext uri="{FF2B5EF4-FFF2-40B4-BE49-F238E27FC236}">
                    <a16:creationId xmlns:a16="http://schemas.microsoft.com/office/drawing/2014/main" id="{F3E5F6C5-3603-4E99-A30A-9A95E599FC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7803" y="4284623"/>
                <a:ext cx="381072" cy="27699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4" name="接點: 肘形 113">
            <a:extLst>
              <a:ext uri="{FF2B5EF4-FFF2-40B4-BE49-F238E27FC236}">
                <a16:creationId xmlns:a16="http://schemas.microsoft.com/office/drawing/2014/main" id="{2F501FBE-C933-4FD0-97B2-A8DF7F9D85E1}"/>
              </a:ext>
            </a:extLst>
          </p:cNvPr>
          <p:cNvCxnSpPr>
            <a:cxnSpLocks/>
            <a:stCxn id="52" idx="0"/>
            <a:endCxn id="69" idx="0"/>
          </p:cNvCxnSpPr>
          <p:nvPr/>
        </p:nvCxnSpPr>
        <p:spPr>
          <a:xfrm>
            <a:off x="5486854" y="2726283"/>
            <a:ext cx="1984828" cy="133601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8" name="群組 117">
            <a:extLst>
              <a:ext uri="{FF2B5EF4-FFF2-40B4-BE49-F238E27FC236}">
                <a16:creationId xmlns:a16="http://schemas.microsoft.com/office/drawing/2014/main" id="{DD49BCC2-0862-43AA-9E1D-719F7C7BEEEB}"/>
              </a:ext>
            </a:extLst>
          </p:cNvPr>
          <p:cNvGrpSpPr/>
          <p:nvPr/>
        </p:nvGrpSpPr>
        <p:grpSpPr>
          <a:xfrm>
            <a:off x="5947803" y="2532406"/>
            <a:ext cx="381072" cy="387751"/>
            <a:chOff x="7441639" y="5933875"/>
            <a:chExt cx="381072" cy="387751"/>
          </a:xfrm>
        </p:grpSpPr>
        <p:sp>
          <p:nvSpPr>
            <p:cNvPr id="119" name="流程圖: 接點 118">
              <a:extLst>
                <a:ext uri="{FF2B5EF4-FFF2-40B4-BE49-F238E27FC236}">
                  <a16:creationId xmlns:a16="http://schemas.microsoft.com/office/drawing/2014/main" id="{1D2280D3-13CC-4E56-95EC-1E430E8EA9E6}"/>
                </a:ext>
              </a:extLst>
            </p:cNvPr>
            <p:cNvSpPr/>
            <p:nvPr/>
          </p:nvSpPr>
          <p:spPr>
            <a:xfrm>
              <a:off x="7441639" y="5933875"/>
              <a:ext cx="381072" cy="387751"/>
            </a:xfrm>
            <a:prstGeom prst="flowChartConnector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0" name="流程圖: 接點 119">
              <a:extLst>
                <a:ext uri="{FF2B5EF4-FFF2-40B4-BE49-F238E27FC236}">
                  <a16:creationId xmlns:a16="http://schemas.microsoft.com/office/drawing/2014/main" id="{562F0EF9-2D52-46D7-BB98-503B5A56EE32}"/>
                </a:ext>
              </a:extLst>
            </p:cNvPr>
            <p:cNvSpPr/>
            <p:nvPr/>
          </p:nvSpPr>
          <p:spPr>
            <a:xfrm>
              <a:off x="7592697" y="6089866"/>
              <a:ext cx="78955" cy="75767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cxnSp>
        <p:nvCxnSpPr>
          <p:cNvPr id="122" name="直線單箭頭接點 121">
            <a:extLst>
              <a:ext uri="{FF2B5EF4-FFF2-40B4-BE49-F238E27FC236}">
                <a16:creationId xmlns:a16="http://schemas.microsoft.com/office/drawing/2014/main" id="{E744C206-071D-48B6-A8C6-355259A30617}"/>
              </a:ext>
            </a:extLst>
          </p:cNvPr>
          <p:cNvCxnSpPr>
            <a:cxnSpLocks/>
            <a:stCxn id="108" idx="0"/>
            <a:endCxn id="119" idx="4"/>
          </p:cNvCxnSpPr>
          <p:nvPr/>
        </p:nvCxnSpPr>
        <p:spPr>
          <a:xfrm flipV="1">
            <a:off x="6138339" y="2920157"/>
            <a:ext cx="0" cy="13644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接點: 肘形 123">
            <a:extLst>
              <a:ext uri="{FF2B5EF4-FFF2-40B4-BE49-F238E27FC236}">
                <a16:creationId xmlns:a16="http://schemas.microsoft.com/office/drawing/2014/main" id="{2DECDEBB-85CF-4E1A-91C3-46C74EC1B597}"/>
              </a:ext>
            </a:extLst>
          </p:cNvPr>
          <p:cNvCxnSpPr>
            <a:stCxn id="56" idx="3"/>
            <a:endCxn id="69" idx="4"/>
          </p:cNvCxnSpPr>
          <p:nvPr/>
        </p:nvCxnSpPr>
        <p:spPr>
          <a:xfrm flipV="1">
            <a:off x="5297673" y="4437601"/>
            <a:ext cx="2174009" cy="1284865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27" name="群組 126">
            <a:extLst>
              <a:ext uri="{FF2B5EF4-FFF2-40B4-BE49-F238E27FC236}">
                <a16:creationId xmlns:a16="http://schemas.microsoft.com/office/drawing/2014/main" id="{DC929886-9B06-4029-AA07-08D6717B27F4}"/>
              </a:ext>
            </a:extLst>
          </p:cNvPr>
          <p:cNvGrpSpPr/>
          <p:nvPr/>
        </p:nvGrpSpPr>
        <p:grpSpPr>
          <a:xfrm>
            <a:off x="5947803" y="5529640"/>
            <a:ext cx="381072" cy="387751"/>
            <a:chOff x="7441639" y="5933875"/>
            <a:chExt cx="381072" cy="387751"/>
          </a:xfrm>
        </p:grpSpPr>
        <p:sp>
          <p:nvSpPr>
            <p:cNvPr id="128" name="流程圖: 接點 127">
              <a:extLst>
                <a:ext uri="{FF2B5EF4-FFF2-40B4-BE49-F238E27FC236}">
                  <a16:creationId xmlns:a16="http://schemas.microsoft.com/office/drawing/2014/main" id="{2A8DC4DE-9893-43B9-ADF6-94E35A229C2F}"/>
                </a:ext>
              </a:extLst>
            </p:cNvPr>
            <p:cNvSpPr/>
            <p:nvPr/>
          </p:nvSpPr>
          <p:spPr>
            <a:xfrm>
              <a:off x="7441639" y="5933875"/>
              <a:ext cx="381072" cy="387751"/>
            </a:xfrm>
            <a:prstGeom prst="flowChartConnector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9" name="流程圖: 接點 128">
              <a:extLst>
                <a:ext uri="{FF2B5EF4-FFF2-40B4-BE49-F238E27FC236}">
                  <a16:creationId xmlns:a16="http://schemas.microsoft.com/office/drawing/2014/main" id="{0158E591-2CE6-4EF5-9D1E-AB34AAF9CB18}"/>
                </a:ext>
              </a:extLst>
            </p:cNvPr>
            <p:cNvSpPr/>
            <p:nvPr/>
          </p:nvSpPr>
          <p:spPr>
            <a:xfrm>
              <a:off x="7592697" y="6089866"/>
              <a:ext cx="78955" cy="75767"/>
            </a:xfrm>
            <a:prstGeom prst="flowChartConnector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cxnSp>
        <p:nvCxnSpPr>
          <p:cNvPr id="131" name="直線單箭頭接點 130">
            <a:extLst>
              <a:ext uri="{FF2B5EF4-FFF2-40B4-BE49-F238E27FC236}">
                <a16:creationId xmlns:a16="http://schemas.microsoft.com/office/drawing/2014/main" id="{480A9407-FC22-424F-8048-D8D81E12F5DD}"/>
              </a:ext>
            </a:extLst>
          </p:cNvPr>
          <p:cNvCxnSpPr>
            <a:cxnSpLocks/>
            <a:stCxn id="108" idx="2"/>
            <a:endCxn id="128" idx="0"/>
          </p:cNvCxnSpPr>
          <p:nvPr/>
        </p:nvCxnSpPr>
        <p:spPr>
          <a:xfrm>
            <a:off x="6138339" y="4561622"/>
            <a:ext cx="0" cy="9680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2" name="文字方塊 131">
                <a:extLst>
                  <a:ext uri="{FF2B5EF4-FFF2-40B4-BE49-F238E27FC236}">
                    <a16:creationId xmlns:a16="http://schemas.microsoft.com/office/drawing/2014/main" id="{8E622836-31C3-4DD0-A2EF-E37338BAD8E9}"/>
                  </a:ext>
                </a:extLst>
              </p:cNvPr>
              <p:cNvSpPr txBox="1"/>
              <p:nvPr/>
            </p:nvSpPr>
            <p:spPr>
              <a:xfrm>
                <a:off x="6177989" y="3486567"/>
                <a:ext cx="66582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400" b="0" i="1" smtClean="0">
                          <a:latin typeface="Cambria Math" panose="02040503050406030204" pitchFamily="18" charset="0"/>
                        </a:rPr>
                        <m:t>1−</m:t>
                      </m:r>
                      <m:r>
                        <a:rPr lang="zh-TW" altLang="en-US" sz="1400" b="0" i="1" smtClean="0">
                          <a:latin typeface="Cambria Math" panose="02040503050406030204" pitchFamily="18" charset="0"/>
                        </a:rPr>
                        <m:t>𝛼</m:t>
                      </m:r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32" name="文字方塊 131">
                <a:extLst>
                  <a:ext uri="{FF2B5EF4-FFF2-40B4-BE49-F238E27FC236}">
                    <a16:creationId xmlns:a16="http://schemas.microsoft.com/office/drawing/2014/main" id="{8E622836-31C3-4DD0-A2EF-E37338BAD8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989" y="3486567"/>
                <a:ext cx="665823" cy="30777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3" name="文字方塊 132">
                <a:extLst>
                  <a:ext uri="{FF2B5EF4-FFF2-40B4-BE49-F238E27FC236}">
                    <a16:creationId xmlns:a16="http://schemas.microsoft.com/office/drawing/2014/main" id="{A700F084-6C43-467E-9BF6-79732DC7D239}"/>
                  </a:ext>
                </a:extLst>
              </p:cNvPr>
              <p:cNvSpPr txBox="1"/>
              <p:nvPr/>
            </p:nvSpPr>
            <p:spPr>
              <a:xfrm>
                <a:off x="6177816" y="4826476"/>
                <a:ext cx="35201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TW" altLang="en-US" sz="1400" b="0" i="1" smtClean="0">
                          <a:latin typeface="Cambria Math" panose="02040503050406030204" pitchFamily="18" charset="0"/>
                        </a:rPr>
                        <m:t>𝛼</m:t>
                      </m:r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33" name="文字方塊 132">
                <a:extLst>
                  <a:ext uri="{FF2B5EF4-FFF2-40B4-BE49-F238E27FC236}">
                    <a16:creationId xmlns:a16="http://schemas.microsoft.com/office/drawing/2014/main" id="{A700F084-6C43-467E-9BF6-79732DC7D2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816" y="4826476"/>
                <a:ext cx="352019" cy="30777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5" name="群組 164">
            <a:extLst>
              <a:ext uri="{FF2B5EF4-FFF2-40B4-BE49-F238E27FC236}">
                <a16:creationId xmlns:a16="http://schemas.microsoft.com/office/drawing/2014/main" id="{B027FAD9-DD8C-4CE1-A88E-65A9AF8C740F}"/>
              </a:ext>
            </a:extLst>
          </p:cNvPr>
          <p:cNvGrpSpPr/>
          <p:nvPr/>
        </p:nvGrpSpPr>
        <p:grpSpPr>
          <a:xfrm>
            <a:off x="4466727" y="3962582"/>
            <a:ext cx="830945" cy="924017"/>
            <a:chOff x="2836748" y="2175403"/>
            <a:chExt cx="956729" cy="1236134"/>
          </a:xfrm>
        </p:grpSpPr>
        <p:sp>
          <p:nvSpPr>
            <p:cNvPr id="166" name="梯形 165">
              <a:extLst>
                <a:ext uri="{FF2B5EF4-FFF2-40B4-BE49-F238E27FC236}">
                  <a16:creationId xmlns:a16="http://schemas.microsoft.com/office/drawing/2014/main" id="{FC31C13B-24E3-4D34-BFDA-D107FE43FD5D}"/>
                </a:ext>
              </a:extLst>
            </p:cNvPr>
            <p:cNvSpPr/>
            <p:nvPr/>
          </p:nvSpPr>
          <p:spPr>
            <a:xfrm rot="5400000">
              <a:off x="2697046" y="2315106"/>
              <a:ext cx="1236134" cy="956728"/>
            </a:xfrm>
            <a:prstGeom prst="trapezoid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167" name="文字方塊 166">
              <a:extLst>
                <a:ext uri="{FF2B5EF4-FFF2-40B4-BE49-F238E27FC236}">
                  <a16:creationId xmlns:a16="http://schemas.microsoft.com/office/drawing/2014/main" id="{A71C57AD-26CE-41F4-A19F-44678B077C41}"/>
                </a:ext>
              </a:extLst>
            </p:cNvPr>
            <p:cNvSpPr txBox="1"/>
            <p:nvPr/>
          </p:nvSpPr>
          <p:spPr>
            <a:xfrm>
              <a:off x="2836748" y="2653569"/>
              <a:ext cx="9567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dirty="0"/>
                <a:t>Encoder</a:t>
              </a:r>
              <a:endParaRPr lang="zh-TW" altLang="en-US" sz="1200" dirty="0"/>
            </a:p>
          </p:txBody>
        </p:sp>
      </p:grpSp>
      <p:graphicFrame>
        <p:nvGraphicFramePr>
          <p:cNvPr id="170" name="內容版面配置區 3">
            <a:extLst>
              <a:ext uri="{FF2B5EF4-FFF2-40B4-BE49-F238E27FC236}">
                <a16:creationId xmlns:a16="http://schemas.microsoft.com/office/drawing/2014/main" id="{E9A6A2E4-E4AD-4397-A452-A682A08535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2688596"/>
              </p:ext>
            </p:extLst>
          </p:nvPr>
        </p:nvGraphicFramePr>
        <p:xfrm>
          <a:off x="7827845" y="1508926"/>
          <a:ext cx="4202380" cy="1583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0595">
                  <a:extLst>
                    <a:ext uri="{9D8B030D-6E8A-4147-A177-3AD203B41FA5}">
                      <a16:colId xmlns:a16="http://schemas.microsoft.com/office/drawing/2014/main" val="781497734"/>
                    </a:ext>
                  </a:extLst>
                </a:gridCol>
                <a:gridCol w="1050595">
                  <a:extLst>
                    <a:ext uri="{9D8B030D-6E8A-4147-A177-3AD203B41FA5}">
                      <a16:colId xmlns:a16="http://schemas.microsoft.com/office/drawing/2014/main" val="1255659036"/>
                    </a:ext>
                  </a:extLst>
                </a:gridCol>
                <a:gridCol w="1050595">
                  <a:extLst>
                    <a:ext uri="{9D8B030D-6E8A-4147-A177-3AD203B41FA5}">
                      <a16:colId xmlns:a16="http://schemas.microsoft.com/office/drawing/2014/main" val="1491145289"/>
                    </a:ext>
                  </a:extLst>
                </a:gridCol>
                <a:gridCol w="1050595">
                  <a:extLst>
                    <a:ext uri="{9D8B030D-6E8A-4147-A177-3AD203B41FA5}">
                      <a16:colId xmlns:a16="http://schemas.microsoft.com/office/drawing/2014/main" val="3750582994"/>
                    </a:ext>
                  </a:extLst>
                </a:gridCol>
              </a:tblGrid>
              <a:tr h="316628">
                <a:tc>
                  <a:txBody>
                    <a:bodyPr/>
                    <a:lstStyle/>
                    <a:p>
                      <a:pPr algn="ctr"/>
                      <a:endParaRPr lang="zh-TW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Precision</a:t>
                      </a:r>
                      <a:endParaRPr lang="zh-TW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Recall</a:t>
                      </a:r>
                      <a:endParaRPr lang="zh-TW" alt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F1-Score</a:t>
                      </a:r>
                      <a:endParaRPr lang="zh-TW" alt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882188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Sit</a:t>
                      </a:r>
                      <a:endParaRPr lang="zh-TW" altLang="en-US" sz="1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83.45 %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88.12 %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85.72 %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7988771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Stand</a:t>
                      </a:r>
                      <a:endParaRPr lang="zh-TW" alt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87.01 %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85.25 %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86.12 %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5357809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Raise</a:t>
                      </a:r>
                      <a:endParaRPr lang="zh-TW" altLang="en-US" sz="1400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84.00 %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aseline="0" dirty="0">
                          <a:solidFill>
                            <a:schemeClr val="tx1"/>
                          </a:solidFill>
                        </a:rPr>
                        <a:t>56.95 %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67.88 %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057439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Average</a:t>
                      </a:r>
                      <a:endParaRPr lang="zh-TW" altLang="en-US" sz="1400" b="1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84.82 %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76.77 %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79.91 %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578140"/>
                  </a:ext>
                </a:extLst>
              </a:tr>
            </a:tbl>
          </a:graphicData>
        </a:graphic>
      </p:graphicFrame>
      <p:sp>
        <p:nvSpPr>
          <p:cNvPr id="88" name="矩形 87">
            <a:extLst>
              <a:ext uri="{FF2B5EF4-FFF2-40B4-BE49-F238E27FC236}">
                <a16:creationId xmlns:a16="http://schemas.microsoft.com/office/drawing/2014/main" id="{02D8DDE3-D7C0-4B30-A6EB-B11110E781E5}"/>
              </a:ext>
            </a:extLst>
          </p:cNvPr>
          <p:cNvSpPr/>
          <p:nvPr/>
        </p:nvSpPr>
        <p:spPr>
          <a:xfrm rot="16200000">
            <a:off x="5195590" y="4275083"/>
            <a:ext cx="768955" cy="27246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>
                <a:solidFill>
                  <a:schemeClr val="tx1"/>
                </a:solidFill>
              </a:rPr>
              <a:t>Sigmoid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0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33945D6-452F-44A8-A7A0-1CEBC4C4A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Comparison</a:t>
            </a:r>
            <a:endParaRPr lang="zh-TW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1534CBF4-27BD-4B35-AEC4-748A717D4E8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zh-TW" dirty="0"/>
                  <a:t>RGB-Guided Model</a:t>
                </a:r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r>
                  <a:rPr lang="en-US" altLang="zh-TW" dirty="0"/>
                  <a:t>Confidence-Weighted Model </a:t>
                </a:r>
                <a14:m>
                  <m:oMath xmlns:m="http://schemas.openxmlformats.org/officeDocument/2006/math">
                    <m:r>
                      <a:rPr lang="zh-TW" altLang="en-US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endParaRPr lang="zh-TW" altLang="en-US" dirty="0"/>
              </a:p>
            </p:txBody>
          </p:sp>
        </mc:Choice>
        <mc:Fallback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1534CBF4-27BD-4B35-AEC4-748A717D4E8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2771EF1-A96C-47DA-8657-A779F8EFE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36</a:t>
            </a:fld>
            <a:endParaRPr lang="zh-TW" altLang="en-US"/>
          </a:p>
        </p:txBody>
      </p:sp>
      <p:graphicFrame>
        <p:nvGraphicFramePr>
          <p:cNvPr id="5" name="內容版面配置區 3">
            <a:extLst>
              <a:ext uri="{FF2B5EF4-FFF2-40B4-BE49-F238E27FC236}">
                <a16:creationId xmlns:a16="http://schemas.microsoft.com/office/drawing/2014/main" id="{47B82423-DD80-4882-BA1B-D9AB671853E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0470391"/>
              </p:ext>
            </p:extLst>
          </p:nvPr>
        </p:nvGraphicFramePr>
        <p:xfrm>
          <a:off x="1361506" y="2418154"/>
          <a:ext cx="4202380" cy="1583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0595">
                  <a:extLst>
                    <a:ext uri="{9D8B030D-6E8A-4147-A177-3AD203B41FA5}">
                      <a16:colId xmlns:a16="http://schemas.microsoft.com/office/drawing/2014/main" val="781497734"/>
                    </a:ext>
                  </a:extLst>
                </a:gridCol>
                <a:gridCol w="1050595">
                  <a:extLst>
                    <a:ext uri="{9D8B030D-6E8A-4147-A177-3AD203B41FA5}">
                      <a16:colId xmlns:a16="http://schemas.microsoft.com/office/drawing/2014/main" val="1255659036"/>
                    </a:ext>
                  </a:extLst>
                </a:gridCol>
                <a:gridCol w="1050595">
                  <a:extLst>
                    <a:ext uri="{9D8B030D-6E8A-4147-A177-3AD203B41FA5}">
                      <a16:colId xmlns:a16="http://schemas.microsoft.com/office/drawing/2014/main" val="1491145289"/>
                    </a:ext>
                  </a:extLst>
                </a:gridCol>
                <a:gridCol w="1050595">
                  <a:extLst>
                    <a:ext uri="{9D8B030D-6E8A-4147-A177-3AD203B41FA5}">
                      <a16:colId xmlns:a16="http://schemas.microsoft.com/office/drawing/2014/main" val="3750582994"/>
                    </a:ext>
                  </a:extLst>
                </a:gridCol>
              </a:tblGrid>
              <a:tr h="316628">
                <a:tc>
                  <a:txBody>
                    <a:bodyPr/>
                    <a:lstStyle/>
                    <a:p>
                      <a:pPr algn="ctr"/>
                      <a:endParaRPr lang="zh-TW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Precision</a:t>
                      </a:r>
                      <a:endParaRPr lang="zh-TW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Recall</a:t>
                      </a:r>
                      <a:endParaRPr lang="zh-TW" alt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F1-Score</a:t>
                      </a:r>
                      <a:endParaRPr lang="zh-TW" alt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882188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Sit</a:t>
                      </a:r>
                      <a:endParaRPr lang="zh-TW" altLang="en-US" sz="1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79.92 %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89.76 %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84.56 %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7988771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Stand</a:t>
                      </a:r>
                      <a:endParaRPr lang="zh-TW" alt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90.08 %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80.03 %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84.75 %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5357809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Raise</a:t>
                      </a:r>
                      <a:endParaRPr lang="zh-TW" altLang="en-US" sz="1400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76.33 %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aseline="0" dirty="0">
                          <a:solidFill>
                            <a:srgbClr val="FF0000"/>
                          </a:solidFill>
                        </a:rPr>
                        <a:t>77.63 %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76.97 %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057439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Average</a:t>
                      </a:r>
                      <a:endParaRPr lang="zh-TW" altLang="en-US" sz="1400" b="1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82.11 %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82.47 %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82.10 %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578140"/>
                  </a:ext>
                </a:extLst>
              </a:tr>
            </a:tbl>
          </a:graphicData>
        </a:graphic>
      </p:graphicFrame>
      <p:graphicFrame>
        <p:nvGraphicFramePr>
          <p:cNvPr id="6" name="內容版面配置區 3">
            <a:extLst>
              <a:ext uri="{FF2B5EF4-FFF2-40B4-BE49-F238E27FC236}">
                <a16:creationId xmlns:a16="http://schemas.microsoft.com/office/drawing/2014/main" id="{7FA7C20A-77CA-4E70-BC1C-C012F82365C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9271682"/>
              </p:ext>
            </p:extLst>
          </p:nvPr>
        </p:nvGraphicFramePr>
        <p:xfrm>
          <a:off x="1361506" y="4955772"/>
          <a:ext cx="4202380" cy="1583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0595">
                  <a:extLst>
                    <a:ext uri="{9D8B030D-6E8A-4147-A177-3AD203B41FA5}">
                      <a16:colId xmlns:a16="http://schemas.microsoft.com/office/drawing/2014/main" val="781497734"/>
                    </a:ext>
                  </a:extLst>
                </a:gridCol>
                <a:gridCol w="1050595">
                  <a:extLst>
                    <a:ext uri="{9D8B030D-6E8A-4147-A177-3AD203B41FA5}">
                      <a16:colId xmlns:a16="http://schemas.microsoft.com/office/drawing/2014/main" val="1255659036"/>
                    </a:ext>
                  </a:extLst>
                </a:gridCol>
                <a:gridCol w="1050595">
                  <a:extLst>
                    <a:ext uri="{9D8B030D-6E8A-4147-A177-3AD203B41FA5}">
                      <a16:colId xmlns:a16="http://schemas.microsoft.com/office/drawing/2014/main" val="1491145289"/>
                    </a:ext>
                  </a:extLst>
                </a:gridCol>
                <a:gridCol w="1050595">
                  <a:extLst>
                    <a:ext uri="{9D8B030D-6E8A-4147-A177-3AD203B41FA5}">
                      <a16:colId xmlns:a16="http://schemas.microsoft.com/office/drawing/2014/main" val="3750582994"/>
                    </a:ext>
                  </a:extLst>
                </a:gridCol>
              </a:tblGrid>
              <a:tr h="316628">
                <a:tc>
                  <a:txBody>
                    <a:bodyPr/>
                    <a:lstStyle/>
                    <a:p>
                      <a:pPr algn="ctr"/>
                      <a:endParaRPr lang="zh-TW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Precision</a:t>
                      </a:r>
                      <a:endParaRPr lang="zh-TW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Recall</a:t>
                      </a:r>
                      <a:endParaRPr lang="zh-TW" alt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F1-Score</a:t>
                      </a:r>
                      <a:endParaRPr lang="zh-TW" alt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882188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Sit</a:t>
                      </a:r>
                      <a:endParaRPr lang="zh-TW" altLang="en-US" sz="14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83.45 %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88.12 %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85.72 %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7988771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Stand</a:t>
                      </a:r>
                      <a:endParaRPr lang="zh-TW" altLang="en-US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87.01 %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85.25 %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86.12 %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5357809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Raise</a:t>
                      </a:r>
                      <a:endParaRPr lang="zh-TW" altLang="en-US" sz="1400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84.00 %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aseline="0" dirty="0">
                          <a:solidFill>
                            <a:schemeClr val="tx1"/>
                          </a:solidFill>
                        </a:rPr>
                        <a:t>56.95 %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67.88 %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057439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/>
                        <a:t>Average</a:t>
                      </a:r>
                      <a:endParaRPr lang="zh-TW" altLang="en-US" sz="1400" b="1" dirty="0"/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rgbClr val="FF0000"/>
                          </a:solidFill>
                        </a:rPr>
                        <a:t>84.82 %</a:t>
                      </a:r>
                      <a:endParaRPr lang="zh-TW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76.77 %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solidFill>
                            <a:schemeClr val="tx1"/>
                          </a:solidFill>
                        </a:rPr>
                        <a:t>79.91 %</a:t>
                      </a:r>
                      <a:endParaRPr lang="zh-TW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5781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08520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8DA14F0-79A5-459E-AFF5-E1E3ECC57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Confidence-Weighted Model</a:t>
            </a:r>
            <a:endParaRPr lang="zh-TW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52C0E8ED-285E-4EDA-B3E8-B36797866CE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5802745" cy="4351338"/>
              </a:xfrm>
            </p:spPr>
            <p:txBody>
              <a:bodyPr/>
              <a:lstStyle/>
              <a:p>
                <a:r>
                  <a:rPr lang="en-US" altLang="zh-TW" dirty="0"/>
                  <a:t>Average Confidence: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US" altLang="zh-TW" dirty="0"/>
              </a:p>
              <a:p>
                <a:r>
                  <a:rPr lang="en-US" altLang="zh-TW" dirty="0"/>
                  <a:t>Learnable Parameter: </a:t>
                </a:r>
                <a14:m>
                  <m:oMath xmlns:m="http://schemas.openxmlformats.org/officeDocument/2006/math">
                    <m:r>
                      <a:rPr lang="zh-TW" altLang="en-US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endParaRPr lang="en-US" altLang="zh-TW" dirty="0"/>
              </a:p>
              <a:p>
                <a:r>
                  <a:rPr lang="en-US" altLang="zh-TW" dirty="0"/>
                  <a:t>Random choose 100 samples from testing data.</a:t>
                </a:r>
                <a:endParaRPr lang="zh-TW" altLang="en-US" dirty="0"/>
              </a:p>
            </p:txBody>
          </p:sp>
        </mc:Choice>
        <mc:Fallback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52C0E8ED-285E-4EDA-B3E8-B36797866CE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5802745" cy="4351338"/>
              </a:xfrm>
              <a:blipFill>
                <a:blip r:embed="rId2"/>
                <a:stretch>
                  <a:fillRect l="-1893" t="-2241" r="-368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5EA0B46-9289-43C6-B24F-2706908FD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37</a:t>
            </a:fld>
            <a:endParaRPr lang="zh-TW" altLang="en-US"/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3C1141DA-9C35-4B3E-8B53-8992F531D107}"/>
              </a:ext>
            </a:extLst>
          </p:cNvPr>
          <p:cNvGrpSpPr/>
          <p:nvPr/>
        </p:nvGrpSpPr>
        <p:grpSpPr>
          <a:xfrm>
            <a:off x="6927512" y="1371600"/>
            <a:ext cx="4572000" cy="2743200"/>
            <a:chOff x="6696603" y="1371600"/>
            <a:chExt cx="4572000" cy="2743200"/>
          </a:xfrm>
        </p:grpSpPr>
        <mc:AlternateContent xmlns:mc="http://schemas.openxmlformats.org/markup-compatibility/2006">
          <mc:Choice xmlns:a14="http://schemas.microsoft.com/office/drawing/2010/main" Requires="a14">
            <p:graphicFrame>
              <p:nvGraphicFramePr>
                <p:cNvPr id="5" name="圖表 4">
                  <a:extLst>
                    <a:ext uri="{FF2B5EF4-FFF2-40B4-BE49-F238E27FC236}">
                      <a16:creationId xmlns:a16="http://schemas.microsoft.com/office/drawing/2014/main" id="{9DB7E122-3BA4-4E33-BD33-DF06962FEE1E}"/>
                    </a:ext>
                  </a:extLst>
                </p:cNvPr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863364731"/>
                    </p:ext>
                  </p:extLst>
                </p:nvPr>
              </p:nvGraphicFramePr>
              <p:xfrm>
                <a:off x="6696603" y="1371600"/>
                <a:ext cx="4572000" cy="274320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</mc:Choice>
          <mc:Fallback>
            <p:graphicFrame>
              <p:nvGraphicFramePr>
                <p:cNvPr id="5" name="圖表 4">
                  <a:extLst>
                    <a:ext uri="{FF2B5EF4-FFF2-40B4-BE49-F238E27FC236}">
                      <a16:creationId xmlns:a16="http://schemas.microsoft.com/office/drawing/2014/main" id="{9DB7E122-3BA4-4E33-BD33-DF06962FEE1E}"/>
                    </a:ext>
                  </a:extLst>
                </p:cNvPr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863364731"/>
                    </p:ext>
                  </p:extLst>
                </p:nvPr>
              </p:nvGraphicFramePr>
              <p:xfrm>
                <a:off x="6696603" y="1371600"/>
                <a:ext cx="4572000" cy="274320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文字方塊 6">
                  <a:extLst>
                    <a:ext uri="{FF2B5EF4-FFF2-40B4-BE49-F238E27FC236}">
                      <a16:creationId xmlns:a16="http://schemas.microsoft.com/office/drawing/2014/main" id="{357733A0-3C78-4A53-BBD5-6ED633839701}"/>
                    </a:ext>
                  </a:extLst>
                </p:cNvPr>
                <p:cNvSpPr txBox="1"/>
                <p:nvPr/>
              </p:nvSpPr>
              <p:spPr>
                <a:xfrm>
                  <a:off x="8621164" y="1461572"/>
                  <a:ext cx="787267" cy="3693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zh-TW" alt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>
            <p:sp>
              <p:nvSpPr>
                <p:cNvPr id="7" name="文字方塊 6">
                  <a:extLst>
                    <a:ext uri="{FF2B5EF4-FFF2-40B4-BE49-F238E27FC236}">
                      <a16:creationId xmlns:a16="http://schemas.microsoft.com/office/drawing/2014/main" id="{357733A0-3C78-4A53-BBD5-6ED6338397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21164" y="1461572"/>
                  <a:ext cx="787267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4" name="群組 13">
            <a:extLst>
              <a:ext uri="{FF2B5EF4-FFF2-40B4-BE49-F238E27FC236}">
                <a16:creationId xmlns:a16="http://schemas.microsoft.com/office/drawing/2014/main" id="{C94177D2-3512-4249-B66A-682F221812F0}"/>
              </a:ext>
            </a:extLst>
          </p:cNvPr>
          <p:cNvGrpSpPr/>
          <p:nvPr/>
        </p:nvGrpSpPr>
        <p:grpSpPr>
          <a:xfrm>
            <a:off x="1262063" y="4114800"/>
            <a:ext cx="9667874" cy="2743200"/>
            <a:chOff x="1600730" y="4114800"/>
            <a:chExt cx="9667874" cy="2743200"/>
          </a:xfrm>
        </p:grpSpPr>
        <mc:AlternateContent xmlns:mc="http://schemas.openxmlformats.org/markup-compatibility/2006">
          <mc:Choice xmlns:a14="http://schemas.microsoft.com/office/drawing/2010/main" Requires="a14">
            <p:graphicFrame>
              <p:nvGraphicFramePr>
                <p:cNvPr id="6" name="圖表 5">
                  <a:extLst>
                    <a:ext uri="{FF2B5EF4-FFF2-40B4-BE49-F238E27FC236}">
                      <a16:creationId xmlns:a16="http://schemas.microsoft.com/office/drawing/2014/main" id="{82B9D36D-5181-486F-B19D-C1557320E334}"/>
                    </a:ext>
                  </a:extLst>
                </p:cNvPr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276478039"/>
                    </p:ext>
                  </p:extLst>
                </p:nvPr>
              </p:nvGraphicFramePr>
              <p:xfrm>
                <a:off x="1600730" y="4114800"/>
                <a:ext cx="9667874" cy="274320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</mc:Choice>
          <mc:Fallback>
            <p:graphicFrame>
              <p:nvGraphicFramePr>
                <p:cNvPr id="6" name="圖表 5">
                  <a:extLst>
                    <a:ext uri="{FF2B5EF4-FFF2-40B4-BE49-F238E27FC236}">
                      <a16:creationId xmlns:a16="http://schemas.microsoft.com/office/drawing/2014/main" id="{82B9D36D-5181-486F-B19D-C1557320E334}"/>
                    </a:ext>
                  </a:extLst>
                </p:cNvPr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276478039"/>
                    </p:ext>
                  </p:extLst>
                </p:nvPr>
              </p:nvGraphicFramePr>
              <p:xfrm>
                <a:off x="1600730" y="4114800"/>
                <a:ext cx="9667874" cy="274320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0" name="文字方塊 9">
                  <a:extLst>
                    <a:ext uri="{FF2B5EF4-FFF2-40B4-BE49-F238E27FC236}">
                      <a16:creationId xmlns:a16="http://schemas.microsoft.com/office/drawing/2014/main" id="{5833C92E-7F6C-4105-84CC-6277C1BE50D5}"/>
                    </a:ext>
                  </a:extLst>
                </p:cNvPr>
                <p:cNvSpPr txBox="1"/>
                <p:nvPr/>
              </p:nvSpPr>
              <p:spPr>
                <a:xfrm>
                  <a:off x="6041033" y="4209390"/>
                  <a:ext cx="772840" cy="3693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 &amp; </m:t>
                        </m:r>
                        <m:r>
                          <a:rPr lang="zh-TW" alt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>
            <p:sp>
              <p:nvSpPr>
                <p:cNvPr id="10" name="文字方塊 9">
                  <a:extLst>
                    <a:ext uri="{FF2B5EF4-FFF2-40B4-BE49-F238E27FC236}">
                      <a16:creationId xmlns:a16="http://schemas.microsoft.com/office/drawing/2014/main" id="{5833C92E-7F6C-4105-84CC-6277C1BE50D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41033" y="4209390"/>
                  <a:ext cx="772840" cy="36933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文字方塊 11">
                  <a:extLst>
                    <a:ext uri="{FF2B5EF4-FFF2-40B4-BE49-F238E27FC236}">
                      <a16:creationId xmlns:a16="http://schemas.microsoft.com/office/drawing/2014/main" id="{85A61505-DE82-45F5-B0F7-E390E2CD557F}"/>
                    </a:ext>
                  </a:extLst>
                </p:cNvPr>
                <p:cNvSpPr txBox="1"/>
                <p:nvPr/>
              </p:nvSpPr>
              <p:spPr>
                <a:xfrm>
                  <a:off x="6105236" y="6470196"/>
                  <a:ext cx="323273" cy="36933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>
            <p:sp>
              <p:nvSpPr>
                <p:cNvPr id="12" name="文字方塊 11">
                  <a:extLst>
                    <a:ext uri="{FF2B5EF4-FFF2-40B4-BE49-F238E27FC236}">
                      <a16:creationId xmlns:a16="http://schemas.microsoft.com/office/drawing/2014/main" id="{85A61505-DE82-45F5-B0F7-E390E2CD55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05236" y="6470196"/>
                  <a:ext cx="323273" cy="36933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" name="文字方塊 12">
                  <a:extLst>
                    <a:ext uri="{FF2B5EF4-FFF2-40B4-BE49-F238E27FC236}">
                      <a16:creationId xmlns:a16="http://schemas.microsoft.com/office/drawing/2014/main" id="{5104145E-7B85-45DA-A833-A6E90D22822C}"/>
                    </a:ext>
                  </a:extLst>
                </p:cNvPr>
                <p:cNvSpPr txBox="1"/>
                <p:nvPr/>
              </p:nvSpPr>
              <p:spPr>
                <a:xfrm>
                  <a:off x="6765875" y="6470196"/>
                  <a:ext cx="323273" cy="36933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TW" altLang="en-US" i="1" smtClean="0">
                            <a:latin typeface="Cambria Math" panose="02040503050406030204" pitchFamily="18" charset="0"/>
                          </a:rPr>
                          <m:t>𝛼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>
            <p:sp>
              <p:nvSpPr>
                <p:cNvPr id="13" name="文字方塊 12">
                  <a:extLst>
                    <a:ext uri="{FF2B5EF4-FFF2-40B4-BE49-F238E27FC236}">
                      <a16:creationId xmlns:a16="http://schemas.microsoft.com/office/drawing/2014/main" id="{5104145E-7B85-45DA-A833-A6E90D22822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65875" y="6470196"/>
                  <a:ext cx="323273" cy="36933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6015438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33CBF40-4AEB-42DB-BF8A-30C903143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TODO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8991909-1476-45EE-8AC8-28122A12D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85D91-B9A3-4B1C-91B4-3509A0243F8A}" type="slidenum">
              <a:rPr lang="zh-TW" altLang="en-US" smtClean="0"/>
              <a:t>38</a:t>
            </a:fld>
            <a:endParaRPr lang="zh-TW" altLang="en-US"/>
          </a:p>
        </p:txBody>
      </p:sp>
      <p:pic>
        <p:nvPicPr>
          <p:cNvPr id="67" name="圖片 66">
            <a:extLst>
              <a:ext uri="{FF2B5EF4-FFF2-40B4-BE49-F238E27FC236}">
                <a16:creationId xmlns:a16="http://schemas.microsoft.com/office/drawing/2014/main" id="{43890713-3F80-4B9C-84DD-669A234AC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5339" y="681037"/>
            <a:ext cx="3903727" cy="5073633"/>
          </a:xfrm>
          <a:prstGeom prst="rect">
            <a:avLst/>
          </a:prstGeom>
        </p:spPr>
      </p:pic>
      <p:sp>
        <p:nvSpPr>
          <p:cNvPr id="189" name="內容版面配置區 2">
            <a:extLst>
              <a:ext uri="{FF2B5EF4-FFF2-40B4-BE49-F238E27FC236}">
                <a16:creationId xmlns:a16="http://schemas.microsoft.com/office/drawing/2014/main" id="{F7DA2E73-5BF6-4FBB-8934-FF6A48E8CD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zh-TW" dirty="0"/>
              <a:t>Image Captioning</a:t>
            </a:r>
          </a:p>
          <a:p>
            <a:pPr lvl="1"/>
            <a:r>
              <a:rPr lang="en-US" altLang="zh-TW" dirty="0"/>
              <a:t>Shared Embedding Space</a:t>
            </a:r>
            <a:endParaRPr lang="zh-TW" altLang="en-US" dirty="0"/>
          </a:p>
        </p:txBody>
      </p:sp>
      <p:sp>
        <p:nvSpPr>
          <p:cNvPr id="68" name="文字方塊 67">
            <a:extLst>
              <a:ext uri="{FF2B5EF4-FFF2-40B4-BE49-F238E27FC236}">
                <a16:creationId xmlns:a16="http://schemas.microsoft.com/office/drawing/2014/main" id="{65FB57B7-430F-45D6-BE1F-D3C7CAF4CD9E}"/>
              </a:ext>
            </a:extLst>
          </p:cNvPr>
          <p:cNvSpPr txBox="1"/>
          <p:nvPr/>
        </p:nvSpPr>
        <p:spPr>
          <a:xfrm>
            <a:off x="838200" y="6053575"/>
            <a:ext cx="1051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0" i="0" dirty="0">
                <a:effectLst/>
              </a:rPr>
              <a:t>* </a:t>
            </a:r>
            <a:r>
              <a:rPr lang="en-US" altLang="zh-TW" sz="1600" b="0" i="0" dirty="0" err="1">
                <a:effectLst/>
              </a:rPr>
              <a:t>Iro</a:t>
            </a:r>
            <a:r>
              <a:rPr lang="en-US" altLang="zh-TW" sz="1600" b="0" i="0" dirty="0">
                <a:effectLst/>
              </a:rPr>
              <a:t> </a:t>
            </a:r>
            <a:r>
              <a:rPr lang="en-US" altLang="zh-TW" sz="1600" b="0" i="0" dirty="0" err="1">
                <a:effectLst/>
              </a:rPr>
              <a:t>Laina</a:t>
            </a:r>
            <a:r>
              <a:rPr lang="en-US" altLang="zh-TW" sz="1600" b="0" i="0" dirty="0">
                <a:effectLst/>
              </a:rPr>
              <a:t>, Christian </a:t>
            </a:r>
            <a:r>
              <a:rPr lang="en-US" altLang="zh-TW" sz="1600" b="0" i="0" dirty="0" err="1">
                <a:effectLst/>
              </a:rPr>
              <a:t>Rupprecht</a:t>
            </a:r>
            <a:r>
              <a:rPr lang="en-US" altLang="zh-TW" sz="1600" b="0" i="0" dirty="0">
                <a:effectLst/>
              </a:rPr>
              <a:t>, Nassir </a:t>
            </a:r>
            <a:r>
              <a:rPr lang="en-US" altLang="zh-TW" sz="1600" b="0" i="0" dirty="0" err="1">
                <a:effectLst/>
              </a:rPr>
              <a:t>Navab</a:t>
            </a:r>
            <a:r>
              <a:rPr lang="en-US" altLang="zh-TW" sz="1600" b="0" i="0" dirty="0">
                <a:effectLst/>
              </a:rPr>
              <a:t>: </a:t>
            </a:r>
            <a:r>
              <a:rPr lang="en-US" altLang="zh-TW" sz="1600" b="0" i="0" dirty="0">
                <a:solidFill>
                  <a:srgbClr val="FF0000"/>
                </a:solidFill>
                <a:effectLst/>
              </a:rPr>
              <a:t>Towards Unsupervised Image Captioning With Shared Multimodal Embeddings</a:t>
            </a:r>
            <a:r>
              <a:rPr lang="en-US" altLang="zh-TW" sz="1600" b="0" i="0" dirty="0">
                <a:effectLst/>
              </a:rPr>
              <a:t>. </a:t>
            </a:r>
            <a:r>
              <a:rPr lang="en-US" altLang="zh-TW" sz="1600" b="0" i="1" dirty="0">
                <a:effectLst/>
              </a:rPr>
              <a:t>ICCV 2019: 7413-7423</a:t>
            </a:r>
            <a:r>
              <a:rPr lang="en-US" altLang="zh-TW" sz="1600" b="0" i="0" dirty="0">
                <a:effectLst/>
              </a:rPr>
              <a:t>.</a:t>
            </a:r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018701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66F6DDD-E473-4A1B-8EF6-BF7A6F1E1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5EB3882-E2CD-4CA3-A3CA-CCAE754242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Kinect can provide multiple data modalities like skeleton and RGB.</a:t>
            </a:r>
          </a:p>
          <a:p>
            <a:r>
              <a:rPr lang="en-US" altLang="zh-TW" dirty="0"/>
              <a:t>Prior work on action recognition in the Kinect sensor usually focus on handling single data modality.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5FC508D-9515-4CAC-AD94-61A7B01E2E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455" y="4001294"/>
            <a:ext cx="4331478" cy="244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左大括弧 3">
            <a:extLst>
              <a:ext uri="{FF2B5EF4-FFF2-40B4-BE49-F238E27FC236}">
                <a16:creationId xmlns:a16="http://schemas.microsoft.com/office/drawing/2014/main" id="{C5655EAB-3B87-49D4-B135-6FB9FAAFD763}"/>
              </a:ext>
            </a:extLst>
          </p:cNvPr>
          <p:cNvSpPr/>
          <p:nvPr/>
        </p:nvSpPr>
        <p:spPr>
          <a:xfrm>
            <a:off x="7264400" y="4117675"/>
            <a:ext cx="457200" cy="221046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DF9F175-58DD-429B-AC90-6978D3139591}"/>
              </a:ext>
            </a:extLst>
          </p:cNvPr>
          <p:cNvSpPr txBox="1"/>
          <p:nvPr/>
        </p:nvSpPr>
        <p:spPr>
          <a:xfrm>
            <a:off x="7954574" y="3877020"/>
            <a:ext cx="3166251" cy="24595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TW" sz="2000" dirty="0"/>
              <a:t>RGB Image</a:t>
            </a:r>
          </a:p>
          <a:p>
            <a:pPr>
              <a:lnSpc>
                <a:spcPct val="200000"/>
              </a:lnSpc>
            </a:pPr>
            <a:r>
              <a:rPr lang="en-US" altLang="zh-TW" sz="2000" dirty="0"/>
              <a:t>Depth Map </a:t>
            </a:r>
            <a:r>
              <a:rPr lang="zh-TW" altLang="en-US" sz="2000" dirty="0"/>
              <a:t>→ </a:t>
            </a:r>
            <a:r>
              <a:rPr lang="en-US" altLang="zh-TW" sz="2000" dirty="0"/>
              <a:t>3D Skeleton</a:t>
            </a:r>
          </a:p>
          <a:p>
            <a:pPr>
              <a:lnSpc>
                <a:spcPct val="200000"/>
              </a:lnSpc>
            </a:pPr>
            <a:r>
              <a:rPr lang="en-US" altLang="zh-TW" sz="2000" dirty="0"/>
              <a:t>Infrared Image</a:t>
            </a:r>
          </a:p>
          <a:p>
            <a:pPr>
              <a:lnSpc>
                <a:spcPct val="200000"/>
              </a:lnSpc>
            </a:pPr>
            <a:r>
              <a:rPr lang="en-US" altLang="zh-TW" sz="2000" dirty="0"/>
              <a:t>Audio</a:t>
            </a: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B917897-A731-4A7E-931E-5D85A1029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2898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44A17B-19E7-45AE-B590-FC53FD270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C725BF5-1EA7-4D7E-828A-206EF1AD42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Skeleton Modality:</a:t>
            </a:r>
          </a:p>
          <a:p>
            <a:pPr lvl="1"/>
            <a:r>
              <a:rPr lang="en-US" altLang="zh-TW" dirty="0"/>
              <a:t>Focus on learning spatial-temporal features to infer the particular type of an action.</a:t>
            </a:r>
          </a:p>
          <a:p>
            <a:pPr lvl="1"/>
            <a:r>
              <a:rPr lang="en-US" altLang="zh-TW" dirty="0"/>
              <a:t>Major limitation: lose the appearance feature of objects</a:t>
            </a:r>
            <a:endParaRPr lang="zh-TW" altLang="en-US" dirty="0"/>
          </a:p>
          <a:p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433C5297-F074-492F-BDF5-3F96E34FF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1291" y="3625663"/>
            <a:ext cx="7069418" cy="2551300"/>
          </a:xfrm>
          <a:prstGeom prst="rect">
            <a:avLst/>
          </a:prstGeom>
        </p:spPr>
      </p:pic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F28D683-8DDA-4275-95BE-61F1CFB10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6784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D43501A-45FD-4FFF-A452-DB50B5F3D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39ADF4E-210F-44A5-9CA9-5B50C2233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RGB Modality:</a:t>
            </a:r>
          </a:p>
          <a:p>
            <a:pPr lvl="1"/>
            <a:r>
              <a:rPr lang="en-US" altLang="zh-TW" dirty="0"/>
              <a:t>(Choi et al. 2019) proves that existing video-based methods actually capture features in the background scene.</a:t>
            </a:r>
          </a:p>
          <a:p>
            <a:pPr lvl="1"/>
            <a:r>
              <a:rPr lang="en-US" altLang="zh-TW" dirty="0"/>
              <a:t>For indoor actions with a consistent background, such video-based methods work poorly.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B43FDE8C-BE74-4138-82FF-A218879A5E79}"/>
              </a:ext>
            </a:extLst>
          </p:cNvPr>
          <p:cNvSpPr txBox="1"/>
          <p:nvPr/>
        </p:nvSpPr>
        <p:spPr>
          <a:xfrm>
            <a:off x="838200" y="6400568"/>
            <a:ext cx="10515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/>
              <a:t>* Choi, J.; Gao, C.; </a:t>
            </a:r>
            <a:r>
              <a:rPr lang="en-US" altLang="zh-TW" sz="1200" dirty="0" err="1"/>
              <a:t>Messou</a:t>
            </a:r>
            <a:r>
              <a:rPr lang="en-US" altLang="zh-TW" sz="1200" dirty="0"/>
              <a:t>, J. C.; and Huang, J.-B. 2019. Why Can’t I Dance in the Mall? Learning to Mitigate Scene Bias in Action Recognition. In Advances in Neural Information Processing Systems, 851–863.</a:t>
            </a:r>
            <a:endParaRPr lang="zh-TW" altLang="en-US" sz="1200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B29860E7-7351-4D70-B630-C083AB830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392" y="3775904"/>
            <a:ext cx="6157215" cy="2535996"/>
          </a:xfrm>
          <a:prstGeom prst="rect">
            <a:avLst/>
          </a:prstGeom>
        </p:spPr>
      </p:pic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C3153E7-B130-4884-AE52-B1D846D65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5466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24D3908-3D92-4E43-A6F3-38A29C037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63CEF34-7AB8-4B06-90DC-0B37CEAE7F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63043"/>
          </a:xfrm>
        </p:spPr>
        <p:txBody>
          <a:bodyPr>
            <a:normAutofit/>
          </a:bodyPr>
          <a:lstStyle/>
          <a:p>
            <a:r>
              <a:rPr lang="en-US" altLang="zh-TW" dirty="0"/>
              <a:t>Prior Multimodal Fusion Method:</a:t>
            </a:r>
          </a:p>
          <a:p>
            <a:pPr lvl="1"/>
            <a:r>
              <a:rPr lang="en-US" altLang="zh-TW" dirty="0"/>
              <a:t>Object Detection</a:t>
            </a:r>
          </a:p>
          <a:p>
            <a:pPr lvl="2"/>
            <a:r>
              <a:rPr lang="en-US" altLang="zh-TW" dirty="0"/>
              <a:t>require to perform objection detection on the whole video and handle the human-object relationship</a:t>
            </a:r>
          </a:p>
          <a:p>
            <a:pPr lvl="2"/>
            <a:endParaRPr lang="en-US" altLang="zh-TW" dirty="0"/>
          </a:p>
          <a:p>
            <a:pPr lvl="2"/>
            <a:endParaRPr lang="en-US" altLang="zh-TW" dirty="0"/>
          </a:p>
          <a:p>
            <a:pPr lvl="2"/>
            <a:endParaRPr lang="en-US" altLang="zh-TW" dirty="0"/>
          </a:p>
          <a:p>
            <a:pPr lvl="2"/>
            <a:endParaRPr lang="en-US" altLang="zh-TW" dirty="0"/>
          </a:p>
          <a:p>
            <a:pPr lvl="2"/>
            <a:endParaRPr lang="en-US" altLang="zh-TW" dirty="0"/>
          </a:p>
          <a:p>
            <a:pPr lvl="2"/>
            <a:endParaRPr lang="en-US" altLang="zh-TW" dirty="0"/>
          </a:p>
          <a:p>
            <a:pPr lvl="2"/>
            <a:endParaRPr lang="en-US" altLang="zh-TW" dirty="0"/>
          </a:p>
          <a:p>
            <a:pPr lvl="1"/>
            <a:r>
              <a:rPr lang="en-US" altLang="zh-TW" dirty="0"/>
              <a:t>Body-Attention</a:t>
            </a:r>
          </a:p>
          <a:p>
            <a:pPr lvl="2"/>
            <a:r>
              <a:rPr lang="en-US" altLang="zh-TW" dirty="0"/>
              <a:t>put attention on the body areas around the two hands of human bodies</a:t>
            </a:r>
          </a:p>
          <a:p>
            <a:pPr lvl="2"/>
            <a:endParaRPr lang="en-US" altLang="zh-TW" dirty="0"/>
          </a:p>
          <a:p>
            <a:pPr lvl="1"/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D82AA148-DAB4-4AC0-AA7A-E0372A4D43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655" y="3429000"/>
            <a:ext cx="6649012" cy="2113490"/>
          </a:xfrm>
          <a:prstGeom prst="rect">
            <a:avLst/>
          </a:prstGeom>
        </p:spPr>
      </p:pic>
      <p:sp>
        <p:nvSpPr>
          <p:cNvPr id="10" name="投影片編號版面配置區 9">
            <a:extLst>
              <a:ext uri="{FF2B5EF4-FFF2-40B4-BE49-F238E27FC236}">
                <a16:creationId xmlns:a16="http://schemas.microsoft.com/office/drawing/2014/main" id="{2904DA55-E3C1-4ABC-98FB-CE6E70E1D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3891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9618F93-A5EC-4BDD-B3F3-AD62F7A26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CD5AEB3-7631-4682-BBC9-D9B071ECC7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We propose a model-based multimodal fusion method called </a:t>
            </a:r>
            <a:r>
              <a:rPr lang="en-US" altLang="zh-TW" b="1" dirty="0">
                <a:solidFill>
                  <a:srgbClr val="FF0000"/>
                </a:solidFill>
              </a:rPr>
              <a:t>Teacher-Student Multimodal Fusion (TSMF)</a:t>
            </a:r>
            <a:r>
              <a:rPr lang="en-US" altLang="zh-TW" dirty="0"/>
              <a:t>.</a:t>
            </a:r>
          </a:p>
          <a:p>
            <a:r>
              <a:rPr lang="en-US" altLang="zh-TW" dirty="0"/>
              <a:t>The student network borrows knowledge from the teacher network to build a fused representation of the RGB modality.</a:t>
            </a:r>
          </a:p>
          <a:p>
            <a:r>
              <a:rPr lang="en-US" altLang="zh-TW" dirty="0"/>
              <a:t>In our TSMF, we capture features in the RGB video that can represent both object and body movements.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A333166-7311-434E-BDB6-1765E475C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2607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062A74A-F037-495D-A93D-32D80A695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72AC68-F5E9-4DA8-BC20-40A196679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r>
              <a:rPr lang="en-US" altLang="zh-TW" dirty="0"/>
              <a:t>Method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Experiment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Conclusion</a:t>
            </a:r>
          </a:p>
          <a:p>
            <a:r>
              <a:rPr lang="en-US" altLang="zh-TW" dirty="0">
                <a:solidFill>
                  <a:schemeClr val="bg1">
                    <a:lumMod val="65000"/>
                  </a:schemeClr>
                </a:solidFill>
              </a:rPr>
              <a:t>Progress Report</a:t>
            </a:r>
            <a:endParaRPr lang="zh-TW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9E16FB7-8BE1-4EBF-830E-AE8E45587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FAFA8-D17D-4C20-829C-869811CAB54B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4456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3637</TotalTime>
  <Words>2507</Words>
  <Application>Microsoft Office PowerPoint</Application>
  <PresentationFormat>寬螢幕</PresentationFormat>
  <Paragraphs>449</Paragraphs>
  <Slides>38</Slides>
  <Notes>10</Notes>
  <HiddenSlides>1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38</vt:i4>
      </vt:variant>
    </vt:vector>
  </HeadingPairs>
  <TitlesOfParts>
    <vt:vector size="43" baseType="lpstr">
      <vt:lpstr>Arial</vt:lpstr>
      <vt:lpstr>Calibri</vt:lpstr>
      <vt:lpstr>Cambria Math</vt:lpstr>
      <vt:lpstr>Trebuchet MS</vt:lpstr>
      <vt:lpstr>Office 佈景主題</vt:lpstr>
      <vt:lpstr>Multimodal Fusion via Teacher-Student Network for Indoor Action Recognition</vt:lpstr>
      <vt:lpstr>Outline</vt:lpstr>
      <vt:lpstr>Outline</vt:lpstr>
      <vt:lpstr>Introduction</vt:lpstr>
      <vt:lpstr>Introduction</vt:lpstr>
      <vt:lpstr>Introduction</vt:lpstr>
      <vt:lpstr>Introduction</vt:lpstr>
      <vt:lpstr>Introduction</vt:lpstr>
      <vt:lpstr>Outline</vt:lpstr>
      <vt:lpstr>Architecture</vt:lpstr>
      <vt:lpstr>Teacher Network - Skeleton Modality</vt:lpstr>
      <vt:lpstr>Graph Convolutional Network</vt:lpstr>
      <vt:lpstr>Graph Convolutional Network</vt:lpstr>
      <vt:lpstr>Teacher Network – GCN</vt:lpstr>
      <vt:lpstr>Teacher Network – GCN</vt:lpstr>
      <vt:lpstr>Teacher Network – GCN</vt:lpstr>
      <vt:lpstr>Architecture</vt:lpstr>
      <vt:lpstr>Student Network – Fused Representation</vt:lpstr>
      <vt:lpstr>Loss Function</vt:lpstr>
      <vt:lpstr>Outline</vt:lpstr>
      <vt:lpstr>Experiment – Dataset </vt:lpstr>
      <vt:lpstr>Experiment – Dataset </vt:lpstr>
      <vt:lpstr>Comparison with SOTA</vt:lpstr>
      <vt:lpstr>PowerPoint 簡報</vt:lpstr>
      <vt:lpstr>PowerPoint 簡報</vt:lpstr>
      <vt:lpstr>Ablation Study</vt:lpstr>
      <vt:lpstr>Visualization of Spatial Weight</vt:lpstr>
      <vt:lpstr>Experiment</vt:lpstr>
      <vt:lpstr>Experiment</vt:lpstr>
      <vt:lpstr>Outline</vt:lpstr>
      <vt:lpstr>Conclusion</vt:lpstr>
      <vt:lpstr>Outline</vt:lpstr>
      <vt:lpstr>Task Goals</vt:lpstr>
      <vt:lpstr>RGB-Guided Model</vt:lpstr>
      <vt:lpstr>Confidence-Weighted Model</vt:lpstr>
      <vt:lpstr>Comparison</vt:lpstr>
      <vt:lpstr>Confidence-Weighted Model</vt:lpstr>
      <vt:lpstr>TODO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Multimodal Fusion via Teacher-Student Network for Indoor Action Recognition</dc:title>
  <dc:creator>蔡佳樺 Tsai Jia-Hua</dc:creator>
  <cp:lastModifiedBy>蔡佳樺 Tsai Jia-Hua</cp:lastModifiedBy>
  <cp:revision>163</cp:revision>
  <dcterms:created xsi:type="dcterms:W3CDTF">2021-11-07T06:53:06Z</dcterms:created>
  <dcterms:modified xsi:type="dcterms:W3CDTF">2021-11-11T17:36:47Z</dcterms:modified>
</cp:coreProperties>
</file>